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257" r:id="rId2"/>
    <p:sldId id="281" r:id="rId3"/>
    <p:sldId id="277" r:id="rId4"/>
    <p:sldId id="262" r:id="rId5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3A600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0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3: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139781" y="4262817"/>
            <a:ext cx="5592866" cy="493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dirty="0" smtClean="0">
                <a:latin typeface="Arial Black" panose="020B0A04020102020204" pitchFamily="34" charset="0"/>
              </a:rPr>
              <a:t>Grandmeldinger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anose="020B0A04020102020204" pitchFamily="34" charset="0"/>
              </a:rPr>
              <a:t>Leksjon </a:t>
            </a:r>
            <a:r>
              <a:rPr lang="sv-SE" sz="1800" dirty="0"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65" y="2347527"/>
            <a:ext cx="4066704" cy="3683311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7" y="191171"/>
            <a:ext cx="8543925" cy="766866"/>
          </a:xfrm>
        </p:spPr>
        <p:txBody>
          <a:bodyPr>
            <a:normAutofit/>
          </a:bodyPr>
          <a:lstStyle/>
          <a:p>
            <a:r>
              <a:rPr lang="sv-SE" sz="40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Å</a:t>
            </a:r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pning </a:t>
            </a:r>
            <a:r>
              <a:rPr lang="sv-SE" sz="4000" b="1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1NT</a:t>
            </a:r>
          </a:p>
        </p:txBody>
      </p:sp>
      <p:sp>
        <p:nvSpPr>
          <p:cNvPr id="53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9495" y="1062679"/>
            <a:ext cx="6750977" cy="547444"/>
          </a:xfrm>
        </p:spPr>
        <p:txBody>
          <a:bodyPr lIns="36000" rIns="36000"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For å åpne </a:t>
            </a:r>
            <a:r>
              <a:rPr lang="sv-SE" dirty="0"/>
              <a:t>med 1NT </a:t>
            </a:r>
            <a:r>
              <a:rPr lang="sv-SE" dirty="0" smtClean="0"/>
              <a:t>kreves </a:t>
            </a:r>
            <a:r>
              <a:rPr lang="sv-SE" b="1" dirty="0">
                <a:solidFill>
                  <a:srgbClr val="002060"/>
                </a:solidFill>
              </a:rPr>
              <a:t>15 – 17 hp</a:t>
            </a:r>
          </a:p>
        </p:txBody>
      </p:sp>
      <p:sp>
        <p:nvSpPr>
          <p:cNvPr id="54" name="Platshållare för innehåll 4">
            <a:extLst>
              <a:ext uri="{FF2B5EF4-FFF2-40B4-BE49-F238E27FC236}">
                <a16:creationId xmlns:a16="http://schemas.microsoft.com/office/drawing/2014/main" id="{6A070F82-0174-4400-8559-D4C5C022F3CA}"/>
              </a:ext>
            </a:extLst>
          </p:cNvPr>
          <p:cNvSpPr txBox="1">
            <a:spLocks/>
          </p:cNvSpPr>
          <p:nvPr/>
        </p:nvSpPr>
        <p:spPr>
          <a:xfrm>
            <a:off x="749532" y="1506296"/>
            <a:ext cx="4665616" cy="771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dirty="0" smtClean="0"/>
              <a:t>og </a:t>
            </a:r>
            <a:r>
              <a:rPr lang="sv-SE" b="1" dirty="0" smtClean="0">
                <a:solidFill>
                  <a:srgbClr val="002060"/>
                </a:solidFill>
              </a:rPr>
              <a:t>en </a:t>
            </a:r>
            <a:r>
              <a:rPr lang="sv-SE" b="1" dirty="0">
                <a:solidFill>
                  <a:srgbClr val="002060"/>
                </a:solidFill>
              </a:rPr>
              <a:t>av </a:t>
            </a:r>
            <a:r>
              <a:rPr lang="sv-SE" b="1" dirty="0" smtClean="0">
                <a:solidFill>
                  <a:srgbClr val="002060"/>
                </a:solidFill>
              </a:rPr>
              <a:t>disse fordelingene:</a:t>
            </a:r>
            <a:endParaRPr lang="sv-SE" b="1" dirty="0">
              <a:solidFill>
                <a:srgbClr val="002060"/>
              </a:solidFill>
            </a:endParaRPr>
          </a:p>
        </p:txBody>
      </p:sp>
      <p:grpSp>
        <p:nvGrpSpPr>
          <p:cNvPr id="71" name="Grupp 10"/>
          <p:cNvGrpSpPr>
            <a:grpSpLocks/>
          </p:cNvGrpSpPr>
          <p:nvPr/>
        </p:nvGrpSpPr>
        <p:grpSpPr bwMode="auto">
          <a:xfrm>
            <a:off x="4548007" y="2768819"/>
            <a:ext cx="1234769" cy="1570303"/>
            <a:chOff x="1208584" y="1916832"/>
            <a:chExt cx="1234499" cy="1570568"/>
          </a:xfrm>
        </p:grpSpPr>
        <p:sp>
          <p:nvSpPr>
            <p:cNvPr id="72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63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KT97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73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74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5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6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7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79" name="Grupp 10"/>
          <p:cNvGrpSpPr>
            <a:grpSpLocks/>
          </p:cNvGrpSpPr>
          <p:nvPr/>
        </p:nvGrpSpPr>
        <p:grpSpPr bwMode="auto">
          <a:xfrm>
            <a:off x="6102694" y="3421961"/>
            <a:ext cx="1326140" cy="1570303"/>
            <a:chOff x="1208584" y="1916832"/>
            <a:chExt cx="1325850" cy="1570568"/>
          </a:xfrm>
        </p:grpSpPr>
        <p:sp>
          <p:nvSpPr>
            <p:cNvPr id="80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5454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KT97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AQ73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1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82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3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4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5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86" name="Grupp 10"/>
          <p:cNvGrpSpPr>
            <a:grpSpLocks/>
          </p:cNvGrpSpPr>
          <p:nvPr/>
        </p:nvGrpSpPr>
        <p:grpSpPr bwMode="auto">
          <a:xfrm>
            <a:off x="7763862" y="3944471"/>
            <a:ext cx="1531324" cy="1570303"/>
            <a:chOff x="1208584" y="1916832"/>
            <a:chExt cx="1530989" cy="1570568"/>
          </a:xfrm>
        </p:grpSpPr>
        <p:sp>
          <p:nvSpPr>
            <p:cNvPr id="8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5968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AQJ73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8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30" name="textruta 2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70259" y="5825692"/>
            <a:ext cx="2752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>
                <a:solidFill>
                  <a:srgbClr val="002060"/>
                </a:solidFill>
              </a:rPr>
              <a:t>Balansert hånd</a:t>
            </a:r>
            <a:endParaRPr lang="sv-SE" sz="3200" b="1" dirty="0">
              <a:solidFill>
                <a:srgbClr val="002060"/>
              </a:solidFill>
            </a:endParaRP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613524" y="2208525"/>
            <a:ext cx="915635" cy="523220"/>
          </a:xfrm>
          <a:prstGeom prst="rect">
            <a:avLst/>
          </a:prstGeom>
          <a:noFill/>
        </p:spPr>
        <p:txBody>
          <a:bodyPr wrap="none" spcCol="72000" rtlCol="0">
            <a:spAutoFit/>
          </a:bodyPr>
          <a:lstStyle/>
          <a:p>
            <a:r>
              <a:rPr lang="sv-SE" sz="2800" b="1" dirty="0" smtClean="0">
                <a:solidFill>
                  <a:srgbClr val="002060"/>
                </a:solidFill>
              </a:rPr>
              <a:t>4333</a:t>
            </a:r>
            <a:endParaRPr lang="sv-SE" sz="2800" b="1" dirty="0">
              <a:solidFill>
                <a:srgbClr val="002060"/>
              </a:solidFill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137522" y="293942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rgbClr val="002060"/>
                </a:solidFill>
              </a:rPr>
              <a:t>4432</a:t>
            </a:r>
            <a:endParaRPr lang="sv-SE" sz="2800" b="1" dirty="0">
              <a:solidFill>
                <a:srgbClr val="002060"/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742389" y="342461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rgbClr val="002060"/>
                </a:solidFill>
              </a:rPr>
              <a:t>5332</a:t>
            </a:r>
            <a:endParaRPr lang="sv-SE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54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1" y="251872"/>
            <a:ext cx="8564412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Svarhåndens </a:t>
            </a:r>
            <a:r>
              <a:rPr lang="sv-SE" b="1" dirty="0" smtClean="0">
                <a:latin typeface="Arial Black" panose="020B0A04020102020204" pitchFamily="34" charset="0"/>
              </a:rPr>
              <a:t>første </a:t>
            </a:r>
            <a:r>
              <a:rPr lang="sv-SE" b="1" dirty="0" smtClean="0">
                <a:latin typeface="Arial Black" panose="020B0A04020102020204" pitchFamily="34" charset="0"/>
              </a:rPr>
              <a:t>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2505683" y="1131859"/>
            <a:ext cx="4209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Åpningshånden åpner med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152563" y="2229275"/>
            <a:ext cx="7669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 som svarhånd på følgende hender?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3026921" y="2840638"/>
            <a:ext cx="1412702" cy="1570303"/>
            <a:chOff x="1208584" y="1916832"/>
            <a:chExt cx="1412393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4108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K63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KJ976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532104" y="2840638"/>
            <a:ext cx="1619490" cy="1570303"/>
            <a:chOff x="1208584" y="1916832"/>
            <a:chExt cx="1619136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347831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A98742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659454" y="5214019"/>
            <a:ext cx="2067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9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Invitt til utgang</a:t>
            </a:r>
            <a:endParaRPr lang="sv-SE" sz="2400" dirty="0"/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5327602" y="2840638"/>
            <a:ext cx="1316522" cy="1570303"/>
            <a:chOff x="1208584" y="1916832"/>
            <a:chExt cx="1316234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4492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QT65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038123" y="5214019"/>
            <a:ext cx="1976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18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Styrken rekker</a:t>
            </a:r>
            <a:br>
              <a:rPr lang="sv-SE" sz="2400" dirty="0" smtClean="0"/>
            </a:br>
            <a:r>
              <a:rPr lang="sv-SE" sz="2400" dirty="0" smtClean="0"/>
              <a:t>til slem</a:t>
            </a:r>
            <a:endParaRPr lang="sv-SE" sz="2400" dirty="0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335954" y="5214019"/>
            <a:ext cx="1976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6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Styrken rekker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ikke til utgang</a:t>
            </a:r>
            <a:endParaRPr lang="sv-SE" sz="2400" dirty="0"/>
          </a:p>
        </p:txBody>
      </p:sp>
      <p:sp>
        <p:nvSpPr>
          <p:cNvPr id="41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4286991" y="1662963"/>
            <a:ext cx="1048321" cy="561310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 smtClean="0">
                <a:latin typeface="Arial Black" panose="020B0A04020102020204" pitchFamily="34" charset="0"/>
              </a:rPr>
              <a:t>1NT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  <p:sp>
        <p:nvSpPr>
          <p:cNvPr id="42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119413" y="4518595"/>
            <a:ext cx="1048321" cy="561310"/>
          </a:xfrm>
          <a:prstGeom prst="roundRect">
            <a:avLst/>
          </a:prstGeom>
          <a:ln w="57150">
            <a:solidFill>
              <a:srgbClr val="FF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2NT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  <p:sp>
        <p:nvSpPr>
          <p:cNvPr id="43" name="Rektangel med rundade hörn 44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5432703" y="4518595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6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  <p:sp>
        <p:nvSpPr>
          <p:cNvPr id="4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7820875" y="4510100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40" name="Grupp 10"/>
          <p:cNvGrpSpPr>
            <a:grpSpLocks/>
          </p:cNvGrpSpPr>
          <p:nvPr/>
        </p:nvGrpSpPr>
        <p:grpSpPr bwMode="auto">
          <a:xfrm>
            <a:off x="904173" y="2840638"/>
            <a:ext cx="1234769" cy="1570303"/>
            <a:chOff x="1208584" y="1916832"/>
            <a:chExt cx="1234499" cy="1570568"/>
          </a:xfrm>
        </p:grpSpPr>
        <p:sp>
          <p:nvSpPr>
            <p:cNvPr id="4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63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T653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JT3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4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3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4" name="textruta 5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15887" y="5214019"/>
            <a:ext cx="1976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12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Styrken rekker</a:t>
            </a:r>
            <a:br>
              <a:rPr lang="sv-SE" sz="2400" dirty="0" smtClean="0"/>
            </a:br>
            <a:r>
              <a:rPr lang="sv-SE" sz="2400" dirty="0" smtClean="0"/>
              <a:t>til utgang</a:t>
            </a:r>
            <a:endParaRPr lang="sv-SE" sz="2400" dirty="0"/>
          </a:p>
        </p:txBody>
      </p:sp>
      <p:sp>
        <p:nvSpPr>
          <p:cNvPr id="55" name="Rektangel med rundade hörn 44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910467" y="4518595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3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  <p:bldP spid="71" grpId="0"/>
      <p:bldP spid="75" grpId="0"/>
      <p:bldP spid="41" grpId="0" animBg="1"/>
      <p:bldP spid="42" grpId="0" animBg="1"/>
      <p:bldP spid="43" grpId="0" animBg="1"/>
      <p:bldP spid="44" grpId="0" animBg="1"/>
      <p:bldP spid="54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03" y="205639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av leksjon 3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grpSp>
        <p:nvGrpSpPr>
          <p:cNvPr id="3" name="Grupp 2"/>
          <p:cNvGrpSpPr/>
          <p:nvPr/>
        </p:nvGrpSpPr>
        <p:grpSpPr>
          <a:xfrm>
            <a:off x="1130655" y="2623763"/>
            <a:ext cx="7312701" cy="518475"/>
            <a:chOff x="1130655" y="2623763"/>
            <a:chExt cx="7312701" cy="518475"/>
          </a:xfrm>
        </p:grpSpPr>
        <p:sp>
          <p:nvSpPr>
            <p:cNvPr id="28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22650" y="2623763"/>
              <a:ext cx="6220706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2155825" algn="l"/>
                  <a:tab pos="4302125" algn="l"/>
                </a:tabLst>
              </a:pPr>
              <a:r>
                <a:rPr lang="sv-SE" sz="2400" dirty="0" smtClean="0"/>
                <a:t>Maks 8 hp		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Platshållare för innehåll 2">
              <a:extLst>
                <a:ext uri="{FF2B5EF4-FFF2-40B4-BE49-F238E27FC236}">
                  <a16:creationId xmlns:a16="http://schemas.microsoft.com/office/drawing/2014/main" id="{2C687CE5-A1B8-481D-B443-25D946844A5E}"/>
                </a:ext>
              </a:extLst>
            </p:cNvPr>
            <p:cNvSpPr txBox="1">
              <a:spLocks/>
            </p:cNvSpPr>
            <p:nvPr/>
          </p:nvSpPr>
          <p:spPr>
            <a:xfrm>
              <a:off x="1130655" y="2678394"/>
              <a:ext cx="841412" cy="409212"/>
            </a:xfrm>
            <a:prstGeom prst="rect">
              <a:avLst/>
            </a:prstGeom>
            <a:solidFill>
              <a:srgbClr val="0CB303"/>
            </a:solidFill>
            <a:ln>
              <a:solidFill>
                <a:srgbClr val="0CB303"/>
              </a:solidFill>
            </a:ln>
          </p:spPr>
          <p:txBody>
            <a:bodyPr vert="horz" lIns="36000" tIns="36000" rIns="36000" bIns="36000" rtlCol="0" anchor="ctr" anchorCtr="1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sv-SE" sz="24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Pass</a:t>
              </a:r>
            </a:p>
          </p:txBody>
        </p:sp>
      </p:grpSp>
      <p:sp>
        <p:nvSpPr>
          <p:cNvPr id="37" name="textruta 36"/>
          <p:cNvSpPr txBox="1"/>
          <p:nvPr/>
        </p:nvSpPr>
        <p:spPr>
          <a:xfrm>
            <a:off x="810048" y="972061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Å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pning 1NT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807832" y="1442507"/>
            <a:ext cx="7086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15-17 hp med en av fordelingene 4333, 4432 eller 5332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855462" y="2044301"/>
            <a:ext cx="5964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Svarhåndens melding etter åpning 1NT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1091046" y="3186710"/>
            <a:ext cx="8006301" cy="518475"/>
            <a:chOff x="1091046" y="3186710"/>
            <a:chExt cx="8006301" cy="518475"/>
          </a:xfrm>
        </p:grpSpPr>
        <p:sp>
          <p:nvSpPr>
            <p:cNvPr id="20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1091046" y="3217564"/>
              <a:ext cx="920630" cy="476723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2NT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5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25761" y="3186710"/>
              <a:ext cx="6871586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1790700" algn="l"/>
                  <a:tab pos="4302125" algn="l"/>
                </a:tabLst>
              </a:pPr>
              <a:r>
                <a:rPr lang="sv-SE" sz="2400" dirty="0" smtClean="0"/>
                <a:t>9-10 hp	balansert hånd	</a:t>
              </a:r>
              <a:r>
                <a:rPr lang="sv-SE" sz="2400" b="1" dirty="0" smtClean="0">
                  <a:solidFill>
                    <a:srgbClr val="FF9933"/>
                  </a:solidFill>
                </a:rPr>
                <a:t>invitt til 3NT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1091046" y="3802530"/>
            <a:ext cx="7745042" cy="518475"/>
            <a:chOff x="1091046" y="3802530"/>
            <a:chExt cx="7745042" cy="518475"/>
          </a:xfrm>
        </p:grpSpPr>
        <p:sp>
          <p:nvSpPr>
            <p:cNvPr id="19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1091046" y="3830573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3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6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07098" y="3802530"/>
              <a:ext cx="6628990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1790700" algn="l"/>
                  <a:tab pos="4302125" algn="l"/>
                </a:tabLst>
              </a:pPr>
              <a:r>
                <a:rPr lang="sv-SE" sz="2400" dirty="0" smtClean="0"/>
                <a:t>11-15 hp	balansert hånd	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1091046" y="4412130"/>
            <a:ext cx="7981419" cy="518475"/>
            <a:chOff x="1091046" y="4412130"/>
            <a:chExt cx="7981419" cy="518475"/>
          </a:xfrm>
        </p:grpSpPr>
        <p:sp>
          <p:nvSpPr>
            <p:cNvPr id="35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1091046" y="4443582"/>
              <a:ext cx="920630" cy="476723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4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7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00879" y="4412130"/>
              <a:ext cx="6871586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1790700" algn="l"/>
                  <a:tab pos="4302125" algn="l"/>
                </a:tabLst>
              </a:pPr>
              <a:r>
                <a:rPr lang="sv-SE" sz="2400" dirty="0" smtClean="0"/>
                <a:t>16-17 hp	balansert hånd	</a:t>
              </a:r>
              <a:r>
                <a:rPr lang="sv-SE" sz="2400" b="1" dirty="0" smtClean="0">
                  <a:solidFill>
                    <a:srgbClr val="FF9933"/>
                  </a:solidFill>
                </a:rPr>
                <a:t>invitt til 6NT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1091046" y="5027944"/>
            <a:ext cx="7776146" cy="518475"/>
            <a:chOff x="1091046" y="5027944"/>
            <a:chExt cx="7776146" cy="518475"/>
          </a:xfrm>
        </p:grpSpPr>
        <p:sp>
          <p:nvSpPr>
            <p:cNvPr id="21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1091046" y="5056591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 smtClean="0">
                  <a:latin typeface="Arial Black" panose="020B0A04020102020204" pitchFamily="34" charset="0"/>
                </a:rPr>
                <a:t>6NT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8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38202" y="5027944"/>
              <a:ext cx="6628990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1790700" algn="l"/>
                  <a:tab pos="4302125" algn="l"/>
                </a:tabLst>
              </a:pPr>
              <a:r>
                <a:rPr lang="sv-SE" sz="2400" dirty="0" smtClean="0"/>
                <a:t>18-20 hp	balansert hånd	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1091046" y="5615778"/>
            <a:ext cx="7785476" cy="530544"/>
            <a:chOff x="1091046" y="5615778"/>
            <a:chExt cx="7785476" cy="530544"/>
          </a:xfrm>
        </p:grpSpPr>
        <p:sp>
          <p:nvSpPr>
            <p:cNvPr id="34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1091046" y="5669599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7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9" name="Platshållare för innehåll 4">
              <a:extLst>
                <a:ext uri="{FF2B5EF4-FFF2-40B4-BE49-F238E27FC236}">
                  <a16:creationId xmlns:a16="http://schemas.microsoft.com/office/drawing/2014/main" id="{FCDFEF65-68F7-42AC-8DB5-CB9F563655AE}"/>
                </a:ext>
              </a:extLst>
            </p:cNvPr>
            <p:cNvSpPr txBox="1">
              <a:spLocks/>
            </p:cNvSpPr>
            <p:nvPr/>
          </p:nvSpPr>
          <p:spPr>
            <a:xfrm>
              <a:off x="2247532" y="5615778"/>
              <a:ext cx="6628990" cy="5184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  <a:tabLst>
                  <a:tab pos="1790700" algn="l"/>
                  <a:tab pos="4302125" algn="l"/>
                </a:tabLst>
              </a:pPr>
              <a:r>
                <a:rPr lang="sv-SE" sz="2400" dirty="0" smtClean="0"/>
                <a:t>21+ hp	balansert hånd	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3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136</Words>
  <Application>Microsoft Office PowerPoint</Application>
  <PresentationFormat>A4 (210 x 297 mm)</PresentationFormat>
  <Paragraphs>70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3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Tahoma</vt:lpstr>
      <vt:lpstr>Office-tema</vt:lpstr>
      <vt:lpstr>PowerPoint-presentasjon</vt:lpstr>
      <vt:lpstr>Åpning 1NT</vt:lpstr>
      <vt:lpstr>Svarhåndens første melding</vt:lpstr>
      <vt:lpstr>Sammenfatning av leksjon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192</cp:revision>
  <cp:lastPrinted>2017-10-11T17:29:46Z</cp:lastPrinted>
  <dcterms:created xsi:type="dcterms:W3CDTF">2017-05-29T10:48:30Z</dcterms:created>
  <dcterms:modified xsi:type="dcterms:W3CDTF">2018-08-17T07:13:11Z</dcterms:modified>
</cp:coreProperties>
</file>