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9" r:id="rId3"/>
    <p:sldMasterId id="2147483735" r:id="rId4"/>
    <p:sldMasterId id="2147483748" r:id="rId5"/>
  </p:sldMasterIdLst>
  <p:sldIdLst>
    <p:sldId id="256" r:id="rId6"/>
    <p:sldId id="347" r:id="rId7"/>
    <p:sldId id="348" r:id="rId8"/>
    <p:sldId id="263" r:id="rId9"/>
    <p:sldId id="334" r:id="rId10"/>
    <p:sldId id="333" r:id="rId11"/>
    <p:sldId id="336" r:id="rId12"/>
    <p:sldId id="337" r:id="rId13"/>
    <p:sldId id="335" r:id="rId14"/>
    <p:sldId id="344" r:id="rId15"/>
    <p:sldId id="338" r:id="rId16"/>
    <p:sldId id="339" r:id="rId17"/>
    <p:sldId id="341" r:id="rId18"/>
    <p:sldId id="327" r:id="rId19"/>
    <p:sldId id="345" r:id="rId20"/>
    <p:sldId id="279" r:id="rId21"/>
    <p:sldId id="284" r:id="rId22"/>
    <p:sldId id="328" r:id="rId23"/>
    <p:sldId id="329" r:id="rId24"/>
    <p:sldId id="332" r:id="rId25"/>
    <p:sldId id="331" r:id="rId26"/>
    <p:sldId id="346" r:id="rId27"/>
    <p:sldId id="307" r:id="rId28"/>
    <p:sldId id="308" r:id="rId2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/>
              <a:t>14.04.2013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/>
              <a:t>14.04.2013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/>
              <a:t>14.04.2013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/>
              <a:t>‹#›</a:t>
            </a:fld>
            <a:endParaRPr lang="nb-NO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389 w 6027"/>
                <a:gd name="T1" fmla="*/ 32 h 2296"/>
                <a:gd name="T2" fmla="*/ 0 w 6027"/>
                <a:gd name="T3" fmla="*/ 32 h 2296"/>
                <a:gd name="T4" fmla="*/ 0 w 6027"/>
                <a:gd name="T5" fmla="*/ 0 h 2296"/>
                <a:gd name="T6" fmla="*/ 4389 w 6027"/>
                <a:gd name="T7" fmla="*/ 0 h 2296"/>
                <a:gd name="T8" fmla="*/ 4389 w 6027"/>
                <a:gd name="T9" fmla="*/ 32 h 2296"/>
                <a:gd name="T10" fmla="*/ 4389 w 6027"/>
                <a:gd name="T11" fmla="*/ 32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9 h 353"/>
                  <a:gd name="T4" fmla="*/ 24 w 186"/>
                  <a:gd name="T5" fmla="*/ 67 h 353"/>
                  <a:gd name="T6" fmla="*/ 18 w 186"/>
                  <a:gd name="T7" fmla="*/ 145 h 353"/>
                  <a:gd name="T8" fmla="*/ 42 w 186"/>
                  <a:gd name="T9" fmla="*/ 251 h 353"/>
                  <a:gd name="T10" fmla="*/ 48 w 186"/>
                  <a:gd name="T11" fmla="*/ 356 h 353"/>
                  <a:gd name="T12" fmla="*/ 0 w 186"/>
                  <a:gd name="T13" fmla="*/ 777 h 353"/>
                  <a:gd name="T14" fmla="*/ 54 w 186"/>
                  <a:gd name="T15" fmla="*/ 514 h 353"/>
                  <a:gd name="T16" fmla="*/ 84 w 186"/>
                  <a:gd name="T17" fmla="*/ 474 h 353"/>
                  <a:gd name="T18" fmla="*/ 126 w 186"/>
                  <a:gd name="T19" fmla="*/ 278 h 353"/>
                  <a:gd name="T20" fmla="*/ 144 w 186"/>
                  <a:gd name="T21" fmla="*/ 263 h 353"/>
                  <a:gd name="T22" fmla="*/ 144 w 186"/>
                  <a:gd name="T23" fmla="*/ 198 h 353"/>
                  <a:gd name="T24" fmla="*/ 186 w 186"/>
                  <a:gd name="T25" fmla="*/ 145 h 353"/>
                  <a:gd name="T26" fmla="*/ 162 w 186"/>
                  <a:gd name="T27" fmla="*/ 131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3 h 66"/>
                  <a:gd name="T8" fmla="*/ 6 w 155"/>
                  <a:gd name="T9" fmla="*/ 39 h 66"/>
                  <a:gd name="T10" fmla="*/ 0 w 155"/>
                  <a:gd name="T11" fmla="*/ 54 h 66"/>
                  <a:gd name="T12" fmla="*/ 78 w 155"/>
                  <a:gd name="T13" fmla="*/ 132 h 66"/>
                  <a:gd name="T14" fmla="*/ 96 w 155"/>
                  <a:gd name="T15" fmla="*/ 93 h 66"/>
                  <a:gd name="T16" fmla="*/ 155 w 155"/>
                  <a:gd name="T17" fmla="*/ 147 h 66"/>
                  <a:gd name="T18" fmla="*/ 126 w 155"/>
                  <a:gd name="T19" fmla="*/ 5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83 h 72"/>
                  <a:gd name="T2" fmla="*/ 0 w 42"/>
                  <a:gd name="T3" fmla="*/ 42 h 72"/>
                  <a:gd name="T4" fmla="*/ 12 w 42"/>
                  <a:gd name="T5" fmla="*/ 14 h 72"/>
                  <a:gd name="T6" fmla="*/ 0 w 42"/>
                  <a:gd name="T7" fmla="*/ 14 h 72"/>
                  <a:gd name="T8" fmla="*/ 12 w 42"/>
                  <a:gd name="T9" fmla="*/ 14 h 72"/>
                  <a:gd name="T10" fmla="*/ 24 w 42"/>
                  <a:gd name="T11" fmla="*/ 14 h 72"/>
                  <a:gd name="T12" fmla="*/ 36 w 42"/>
                  <a:gd name="T13" fmla="*/ 14 h 72"/>
                  <a:gd name="T14" fmla="*/ 42 w 42"/>
                  <a:gd name="T15" fmla="*/ 0 h 72"/>
                  <a:gd name="T16" fmla="*/ 30 w 42"/>
                  <a:gd name="T17" fmla="*/ 42 h 72"/>
                  <a:gd name="T18" fmla="*/ 42 w 42"/>
                  <a:gd name="T19" fmla="*/ 111 h 72"/>
                  <a:gd name="T20" fmla="*/ 12 w 42"/>
                  <a:gd name="T21" fmla="*/ 163 h 72"/>
                  <a:gd name="T22" fmla="*/ 6 w 42"/>
                  <a:gd name="T23" fmla="*/ 83 h 72"/>
                  <a:gd name="T24" fmla="*/ 6 w 42"/>
                  <a:gd name="T25" fmla="*/ 8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7 h 287"/>
                <a:gd name="T4" fmla="*/ 66 w 365"/>
                <a:gd name="T5" fmla="*/ 122 h 287"/>
                <a:gd name="T6" fmla="*/ 143 w 365"/>
                <a:gd name="T7" fmla="*/ 201 h 287"/>
                <a:gd name="T8" fmla="*/ 191 w 365"/>
                <a:gd name="T9" fmla="*/ 183 h 287"/>
                <a:gd name="T10" fmla="*/ 341 w 365"/>
                <a:gd name="T11" fmla="*/ 315 h 287"/>
                <a:gd name="T12" fmla="*/ 305 w 365"/>
                <a:gd name="T13" fmla="*/ 192 h 287"/>
                <a:gd name="T14" fmla="*/ 365 w 365"/>
                <a:gd name="T15" fmla="*/ 146 h 287"/>
                <a:gd name="T16" fmla="*/ 359 w 365"/>
                <a:gd name="T17" fmla="*/ 140 h 287"/>
                <a:gd name="T18" fmla="*/ 335 w 365"/>
                <a:gd name="T19" fmla="*/ 128 h 287"/>
                <a:gd name="T20" fmla="*/ 299 w 365"/>
                <a:gd name="T21" fmla="*/ 97 h 287"/>
                <a:gd name="T22" fmla="*/ 257 w 365"/>
                <a:gd name="T23" fmla="*/ 79 h 287"/>
                <a:gd name="T24" fmla="*/ 215 w 365"/>
                <a:gd name="T25" fmla="*/ 61 h 287"/>
                <a:gd name="T26" fmla="*/ 173 w 365"/>
                <a:gd name="T27" fmla="*/ 43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7 h 60"/>
                <a:gd name="T16" fmla="*/ 65 w 71"/>
                <a:gd name="T17" fmla="*/ 49 h 60"/>
                <a:gd name="T18" fmla="*/ 71 w 71"/>
                <a:gd name="T19" fmla="*/ 61 h 60"/>
                <a:gd name="T20" fmla="*/ 71 w 71"/>
                <a:gd name="T21" fmla="*/ 67 h 60"/>
                <a:gd name="T22" fmla="*/ 59 w 71"/>
                <a:gd name="T23" fmla="*/ 61 h 60"/>
                <a:gd name="T24" fmla="*/ 47 w 71"/>
                <a:gd name="T25" fmla="*/ 49 h 60"/>
                <a:gd name="T26" fmla="*/ 23 w 71"/>
                <a:gd name="T27" fmla="*/ 37 h 60"/>
                <a:gd name="T28" fmla="*/ 23 w 71"/>
                <a:gd name="T29" fmla="*/ 43 h 60"/>
                <a:gd name="T30" fmla="*/ 18 w 71"/>
                <a:gd name="T31" fmla="*/ 49 h 60"/>
                <a:gd name="T32" fmla="*/ 12 w 71"/>
                <a:gd name="T33" fmla="*/ 55 h 60"/>
                <a:gd name="T34" fmla="*/ 6 w 71"/>
                <a:gd name="T35" fmla="*/ 55 h 60"/>
                <a:gd name="T36" fmla="*/ 6 w 71"/>
                <a:gd name="T37" fmla="*/ 55 h 60"/>
                <a:gd name="T38" fmla="*/ 6 w 71"/>
                <a:gd name="T39" fmla="*/ 43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1 h 162"/>
                <a:gd name="T10" fmla="*/ 96 w 161"/>
                <a:gd name="T11" fmla="*/ 67 h 162"/>
                <a:gd name="T12" fmla="*/ 102 w 161"/>
                <a:gd name="T13" fmla="*/ 79 h 162"/>
                <a:gd name="T14" fmla="*/ 108 w 161"/>
                <a:gd name="T15" fmla="*/ 91 h 162"/>
                <a:gd name="T16" fmla="*/ 120 w 161"/>
                <a:gd name="T17" fmla="*/ 103 h 162"/>
                <a:gd name="T18" fmla="*/ 143 w 161"/>
                <a:gd name="T19" fmla="*/ 121 h 162"/>
                <a:gd name="T20" fmla="*/ 155 w 161"/>
                <a:gd name="T21" fmla="*/ 152 h 162"/>
                <a:gd name="T22" fmla="*/ 161 w 161"/>
                <a:gd name="T23" fmla="*/ 170 h 162"/>
                <a:gd name="T24" fmla="*/ 161 w 161"/>
                <a:gd name="T25" fmla="*/ 176 h 162"/>
                <a:gd name="T26" fmla="*/ 96 w 161"/>
                <a:gd name="T27" fmla="*/ 109 h 162"/>
                <a:gd name="T28" fmla="*/ 30 w 161"/>
                <a:gd name="T29" fmla="*/ 61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7 h 60"/>
                <a:gd name="T4" fmla="*/ 41 w 59"/>
                <a:gd name="T5" fmla="*/ 43 h 60"/>
                <a:gd name="T6" fmla="*/ 47 w 59"/>
                <a:gd name="T7" fmla="*/ 49 h 60"/>
                <a:gd name="T8" fmla="*/ 53 w 59"/>
                <a:gd name="T9" fmla="*/ 61 h 60"/>
                <a:gd name="T10" fmla="*/ 53 w 59"/>
                <a:gd name="T11" fmla="*/ 67 h 60"/>
                <a:gd name="T12" fmla="*/ 47 w 59"/>
                <a:gd name="T13" fmla="*/ 61 h 60"/>
                <a:gd name="T14" fmla="*/ 35 w 59"/>
                <a:gd name="T15" fmla="*/ 55 h 60"/>
                <a:gd name="T16" fmla="*/ 23 w 59"/>
                <a:gd name="T17" fmla="*/ 43 h 60"/>
                <a:gd name="T18" fmla="*/ 17 w 59"/>
                <a:gd name="T19" fmla="*/ 37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3 h 204"/>
                <a:gd name="T2" fmla="*/ 245 w 245"/>
                <a:gd name="T3" fmla="*/ 49 h 204"/>
                <a:gd name="T4" fmla="*/ 209 w 245"/>
                <a:gd name="T5" fmla="*/ 91 h 204"/>
                <a:gd name="T6" fmla="*/ 143 w 245"/>
                <a:gd name="T7" fmla="*/ 146 h 204"/>
                <a:gd name="T8" fmla="*/ 167 w 245"/>
                <a:gd name="T9" fmla="*/ 170 h 204"/>
                <a:gd name="T10" fmla="*/ 179 w 245"/>
                <a:gd name="T11" fmla="*/ 225 h 204"/>
                <a:gd name="T12" fmla="*/ 77 w 245"/>
                <a:gd name="T13" fmla="*/ 146 h 204"/>
                <a:gd name="T14" fmla="*/ 47 w 245"/>
                <a:gd name="T15" fmla="*/ 91 h 204"/>
                <a:gd name="T16" fmla="*/ 89 w 245"/>
                <a:gd name="T17" fmla="*/ 73 h 204"/>
                <a:gd name="T18" fmla="*/ 59 w 245"/>
                <a:gd name="T19" fmla="*/ 43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3 h 204"/>
                <a:gd name="T50" fmla="*/ 233 w 245"/>
                <a:gd name="T51" fmla="*/ 43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357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C1899-E878-4027-861D-B14032A339A6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1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D7055-EF43-427D-940B-4479BFA3B040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50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E2952-38CA-4FBB-9466-9DF6D8FE4157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4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F4723-D773-4103-B180-3228A9B3B5D8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03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177EC-D8D1-4891-BC88-45455E99311C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99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A74E0-202E-4449-A9BA-529572B00CF2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99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5BC30-8274-49DD-957C-64FE8127CDF4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29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93103-1BFE-495D-8BE6-7F0848E10701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6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/>
              <a:t>14.04.2013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B9CC9-6010-4297-B155-C6BD1038F461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14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4C30A-EFDF-4EC1-AA5E-90C7680A6B43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83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88BC1-8B0D-4581-809C-256C21805AC7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7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625A7-DFE1-42AB-A555-0B9160C562B3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92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389 w 6027"/>
                <a:gd name="T1" fmla="*/ 32 h 2296"/>
                <a:gd name="T2" fmla="*/ 0 w 6027"/>
                <a:gd name="T3" fmla="*/ 32 h 2296"/>
                <a:gd name="T4" fmla="*/ 0 w 6027"/>
                <a:gd name="T5" fmla="*/ 0 h 2296"/>
                <a:gd name="T6" fmla="*/ 4389 w 6027"/>
                <a:gd name="T7" fmla="*/ 0 h 2296"/>
                <a:gd name="T8" fmla="*/ 4389 w 6027"/>
                <a:gd name="T9" fmla="*/ 32 h 2296"/>
                <a:gd name="T10" fmla="*/ 4389 w 6027"/>
                <a:gd name="T11" fmla="*/ 32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9 h 353"/>
                  <a:gd name="T4" fmla="*/ 24 w 186"/>
                  <a:gd name="T5" fmla="*/ 67 h 353"/>
                  <a:gd name="T6" fmla="*/ 18 w 186"/>
                  <a:gd name="T7" fmla="*/ 145 h 353"/>
                  <a:gd name="T8" fmla="*/ 42 w 186"/>
                  <a:gd name="T9" fmla="*/ 251 h 353"/>
                  <a:gd name="T10" fmla="*/ 48 w 186"/>
                  <a:gd name="T11" fmla="*/ 356 h 353"/>
                  <a:gd name="T12" fmla="*/ 0 w 186"/>
                  <a:gd name="T13" fmla="*/ 777 h 353"/>
                  <a:gd name="T14" fmla="*/ 54 w 186"/>
                  <a:gd name="T15" fmla="*/ 514 h 353"/>
                  <a:gd name="T16" fmla="*/ 84 w 186"/>
                  <a:gd name="T17" fmla="*/ 474 h 353"/>
                  <a:gd name="T18" fmla="*/ 126 w 186"/>
                  <a:gd name="T19" fmla="*/ 278 h 353"/>
                  <a:gd name="T20" fmla="*/ 144 w 186"/>
                  <a:gd name="T21" fmla="*/ 263 h 353"/>
                  <a:gd name="T22" fmla="*/ 144 w 186"/>
                  <a:gd name="T23" fmla="*/ 198 h 353"/>
                  <a:gd name="T24" fmla="*/ 186 w 186"/>
                  <a:gd name="T25" fmla="*/ 145 h 353"/>
                  <a:gd name="T26" fmla="*/ 162 w 186"/>
                  <a:gd name="T27" fmla="*/ 131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3 h 66"/>
                  <a:gd name="T8" fmla="*/ 6 w 155"/>
                  <a:gd name="T9" fmla="*/ 39 h 66"/>
                  <a:gd name="T10" fmla="*/ 0 w 155"/>
                  <a:gd name="T11" fmla="*/ 54 h 66"/>
                  <a:gd name="T12" fmla="*/ 78 w 155"/>
                  <a:gd name="T13" fmla="*/ 132 h 66"/>
                  <a:gd name="T14" fmla="*/ 96 w 155"/>
                  <a:gd name="T15" fmla="*/ 93 h 66"/>
                  <a:gd name="T16" fmla="*/ 155 w 155"/>
                  <a:gd name="T17" fmla="*/ 147 h 66"/>
                  <a:gd name="T18" fmla="*/ 126 w 155"/>
                  <a:gd name="T19" fmla="*/ 5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83 h 72"/>
                  <a:gd name="T2" fmla="*/ 0 w 42"/>
                  <a:gd name="T3" fmla="*/ 42 h 72"/>
                  <a:gd name="T4" fmla="*/ 12 w 42"/>
                  <a:gd name="T5" fmla="*/ 14 h 72"/>
                  <a:gd name="T6" fmla="*/ 0 w 42"/>
                  <a:gd name="T7" fmla="*/ 14 h 72"/>
                  <a:gd name="T8" fmla="*/ 12 w 42"/>
                  <a:gd name="T9" fmla="*/ 14 h 72"/>
                  <a:gd name="T10" fmla="*/ 24 w 42"/>
                  <a:gd name="T11" fmla="*/ 14 h 72"/>
                  <a:gd name="T12" fmla="*/ 36 w 42"/>
                  <a:gd name="T13" fmla="*/ 14 h 72"/>
                  <a:gd name="T14" fmla="*/ 42 w 42"/>
                  <a:gd name="T15" fmla="*/ 0 h 72"/>
                  <a:gd name="T16" fmla="*/ 30 w 42"/>
                  <a:gd name="T17" fmla="*/ 42 h 72"/>
                  <a:gd name="T18" fmla="*/ 42 w 42"/>
                  <a:gd name="T19" fmla="*/ 111 h 72"/>
                  <a:gd name="T20" fmla="*/ 12 w 42"/>
                  <a:gd name="T21" fmla="*/ 163 h 72"/>
                  <a:gd name="T22" fmla="*/ 6 w 42"/>
                  <a:gd name="T23" fmla="*/ 83 h 72"/>
                  <a:gd name="T24" fmla="*/ 6 w 42"/>
                  <a:gd name="T25" fmla="*/ 8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7 h 287"/>
                <a:gd name="T4" fmla="*/ 66 w 365"/>
                <a:gd name="T5" fmla="*/ 122 h 287"/>
                <a:gd name="T6" fmla="*/ 143 w 365"/>
                <a:gd name="T7" fmla="*/ 201 h 287"/>
                <a:gd name="T8" fmla="*/ 191 w 365"/>
                <a:gd name="T9" fmla="*/ 183 h 287"/>
                <a:gd name="T10" fmla="*/ 341 w 365"/>
                <a:gd name="T11" fmla="*/ 315 h 287"/>
                <a:gd name="T12" fmla="*/ 305 w 365"/>
                <a:gd name="T13" fmla="*/ 192 h 287"/>
                <a:gd name="T14" fmla="*/ 365 w 365"/>
                <a:gd name="T15" fmla="*/ 146 h 287"/>
                <a:gd name="T16" fmla="*/ 359 w 365"/>
                <a:gd name="T17" fmla="*/ 140 h 287"/>
                <a:gd name="T18" fmla="*/ 335 w 365"/>
                <a:gd name="T19" fmla="*/ 128 h 287"/>
                <a:gd name="T20" fmla="*/ 299 w 365"/>
                <a:gd name="T21" fmla="*/ 97 h 287"/>
                <a:gd name="T22" fmla="*/ 257 w 365"/>
                <a:gd name="T23" fmla="*/ 79 h 287"/>
                <a:gd name="T24" fmla="*/ 215 w 365"/>
                <a:gd name="T25" fmla="*/ 61 h 287"/>
                <a:gd name="T26" fmla="*/ 173 w 365"/>
                <a:gd name="T27" fmla="*/ 43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7 h 60"/>
                <a:gd name="T16" fmla="*/ 65 w 71"/>
                <a:gd name="T17" fmla="*/ 49 h 60"/>
                <a:gd name="T18" fmla="*/ 71 w 71"/>
                <a:gd name="T19" fmla="*/ 61 h 60"/>
                <a:gd name="T20" fmla="*/ 71 w 71"/>
                <a:gd name="T21" fmla="*/ 67 h 60"/>
                <a:gd name="T22" fmla="*/ 59 w 71"/>
                <a:gd name="T23" fmla="*/ 61 h 60"/>
                <a:gd name="T24" fmla="*/ 47 w 71"/>
                <a:gd name="T25" fmla="*/ 49 h 60"/>
                <a:gd name="T26" fmla="*/ 23 w 71"/>
                <a:gd name="T27" fmla="*/ 37 h 60"/>
                <a:gd name="T28" fmla="*/ 23 w 71"/>
                <a:gd name="T29" fmla="*/ 43 h 60"/>
                <a:gd name="T30" fmla="*/ 18 w 71"/>
                <a:gd name="T31" fmla="*/ 49 h 60"/>
                <a:gd name="T32" fmla="*/ 12 w 71"/>
                <a:gd name="T33" fmla="*/ 55 h 60"/>
                <a:gd name="T34" fmla="*/ 6 w 71"/>
                <a:gd name="T35" fmla="*/ 55 h 60"/>
                <a:gd name="T36" fmla="*/ 6 w 71"/>
                <a:gd name="T37" fmla="*/ 55 h 60"/>
                <a:gd name="T38" fmla="*/ 6 w 71"/>
                <a:gd name="T39" fmla="*/ 43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1 h 162"/>
                <a:gd name="T10" fmla="*/ 96 w 161"/>
                <a:gd name="T11" fmla="*/ 67 h 162"/>
                <a:gd name="T12" fmla="*/ 102 w 161"/>
                <a:gd name="T13" fmla="*/ 79 h 162"/>
                <a:gd name="T14" fmla="*/ 108 w 161"/>
                <a:gd name="T15" fmla="*/ 91 h 162"/>
                <a:gd name="T16" fmla="*/ 120 w 161"/>
                <a:gd name="T17" fmla="*/ 103 h 162"/>
                <a:gd name="T18" fmla="*/ 143 w 161"/>
                <a:gd name="T19" fmla="*/ 121 h 162"/>
                <a:gd name="T20" fmla="*/ 155 w 161"/>
                <a:gd name="T21" fmla="*/ 152 h 162"/>
                <a:gd name="T22" fmla="*/ 161 w 161"/>
                <a:gd name="T23" fmla="*/ 170 h 162"/>
                <a:gd name="T24" fmla="*/ 161 w 161"/>
                <a:gd name="T25" fmla="*/ 176 h 162"/>
                <a:gd name="T26" fmla="*/ 96 w 161"/>
                <a:gd name="T27" fmla="*/ 109 h 162"/>
                <a:gd name="T28" fmla="*/ 30 w 161"/>
                <a:gd name="T29" fmla="*/ 61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7 h 60"/>
                <a:gd name="T4" fmla="*/ 41 w 59"/>
                <a:gd name="T5" fmla="*/ 43 h 60"/>
                <a:gd name="T6" fmla="*/ 47 w 59"/>
                <a:gd name="T7" fmla="*/ 49 h 60"/>
                <a:gd name="T8" fmla="*/ 53 w 59"/>
                <a:gd name="T9" fmla="*/ 61 h 60"/>
                <a:gd name="T10" fmla="*/ 53 w 59"/>
                <a:gd name="T11" fmla="*/ 67 h 60"/>
                <a:gd name="T12" fmla="*/ 47 w 59"/>
                <a:gd name="T13" fmla="*/ 61 h 60"/>
                <a:gd name="T14" fmla="*/ 35 w 59"/>
                <a:gd name="T15" fmla="*/ 55 h 60"/>
                <a:gd name="T16" fmla="*/ 23 w 59"/>
                <a:gd name="T17" fmla="*/ 43 h 60"/>
                <a:gd name="T18" fmla="*/ 17 w 59"/>
                <a:gd name="T19" fmla="*/ 37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3 h 204"/>
                <a:gd name="T2" fmla="*/ 245 w 245"/>
                <a:gd name="T3" fmla="*/ 49 h 204"/>
                <a:gd name="T4" fmla="*/ 209 w 245"/>
                <a:gd name="T5" fmla="*/ 91 h 204"/>
                <a:gd name="T6" fmla="*/ 143 w 245"/>
                <a:gd name="T7" fmla="*/ 146 h 204"/>
                <a:gd name="T8" fmla="*/ 167 w 245"/>
                <a:gd name="T9" fmla="*/ 170 h 204"/>
                <a:gd name="T10" fmla="*/ 179 w 245"/>
                <a:gd name="T11" fmla="*/ 225 h 204"/>
                <a:gd name="T12" fmla="*/ 77 w 245"/>
                <a:gd name="T13" fmla="*/ 146 h 204"/>
                <a:gd name="T14" fmla="*/ 47 w 245"/>
                <a:gd name="T15" fmla="*/ 91 h 204"/>
                <a:gd name="T16" fmla="*/ 89 w 245"/>
                <a:gd name="T17" fmla="*/ 73 h 204"/>
                <a:gd name="T18" fmla="*/ 59 w 245"/>
                <a:gd name="T19" fmla="*/ 43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3 h 204"/>
                <a:gd name="T50" fmla="*/ 233 w 245"/>
                <a:gd name="T51" fmla="*/ 43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357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5588B-91C7-4F6C-81BE-7FE7D8AA1EA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7559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BE80C-0E7F-4E26-8819-7266549D0DD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6183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ED922-2111-4A29-A1B4-6F6ACB8CBFF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6763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52C1C-0F7E-4329-B581-AB8AB6D3DA8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4448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8879-CC06-45F6-A052-22ED7C3B8E7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41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75DF0-9551-435B-8377-D5D9C20C3D0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346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/>
              <a:t>14.04.2013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15720-378A-4451-AB64-156FFFB520D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0216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6A005-DF72-4D39-A653-91B7A5BA07E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9546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DDC2C-2B35-414D-AC56-187B591DDB8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667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CA79D-C425-4A0C-A6F1-4B5989A2DAB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3605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E1F2B-BD2B-427C-ACD7-907EADF87C5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3116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4D018-7F15-418D-B63A-77759642B2D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081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195 w 6027"/>
                <a:gd name="T1" fmla="*/ 17 h 2296"/>
                <a:gd name="T2" fmla="*/ 0 w 6027"/>
                <a:gd name="T3" fmla="*/ 17 h 2296"/>
                <a:gd name="T4" fmla="*/ 0 w 6027"/>
                <a:gd name="T5" fmla="*/ 0 h 2296"/>
                <a:gd name="T6" fmla="*/ 4195 w 6027"/>
                <a:gd name="T7" fmla="*/ 0 h 2296"/>
                <a:gd name="T8" fmla="*/ 4195 w 6027"/>
                <a:gd name="T9" fmla="*/ 17 h 2296"/>
                <a:gd name="T10" fmla="*/ 4195 w 6027"/>
                <a:gd name="T11" fmla="*/ 17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4 h 353"/>
                  <a:gd name="T4" fmla="*/ 24 w 186"/>
                  <a:gd name="T5" fmla="*/ 75 h 353"/>
                  <a:gd name="T6" fmla="*/ 18 w 186"/>
                  <a:gd name="T7" fmla="*/ 162 h 353"/>
                  <a:gd name="T8" fmla="*/ 42 w 186"/>
                  <a:gd name="T9" fmla="*/ 281 h 353"/>
                  <a:gd name="T10" fmla="*/ 48 w 186"/>
                  <a:gd name="T11" fmla="*/ 398 h 353"/>
                  <a:gd name="T12" fmla="*/ 0 w 186"/>
                  <a:gd name="T13" fmla="*/ 869 h 353"/>
                  <a:gd name="T14" fmla="*/ 54 w 186"/>
                  <a:gd name="T15" fmla="*/ 575 h 353"/>
                  <a:gd name="T16" fmla="*/ 84 w 186"/>
                  <a:gd name="T17" fmla="*/ 530 h 353"/>
                  <a:gd name="T18" fmla="*/ 126 w 186"/>
                  <a:gd name="T19" fmla="*/ 311 h 353"/>
                  <a:gd name="T20" fmla="*/ 144 w 186"/>
                  <a:gd name="T21" fmla="*/ 294 h 353"/>
                  <a:gd name="T22" fmla="*/ 144 w 186"/>
                  <a:gd name="T23" fmla="*/ 222 h 353"/>
                  <a:gd name="T24" fmla="*/ 186 w 186"/>
                  <a:gd name="T25" fmla="*/ 162 h 353"/>
                  <a:gd name="T26" fmla="*/ 162 w 186"/>
                  <a:gd name="T27" fmla="*/ 14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5 h 66"/>
                  <a:gd name="T8" fmla="*/ 6 w 155"/>
                  <a:gd name="T9" fmla="*/ 44 h 66"/>
                  <a:gd name="T10" fmla="*/ 0 w 155"/>
                  <a:gd name="T11" fmla="*/ 61 h 66"/>
                  <a:gd name="T12" fmla="*/ 78 w 155"/>
                  <a:gd name="T13" fmla="*/ 148 h 66"/>
                  <a:gd name="T14" fmla="*/ 96 w 155"/>
                  <a:gd name="T15" fmla="*/ 104 h 66"/>
                  <a:gd name="T16" fmla="*/ 155 w 155"/>
                  <a:gd name="T17" fmla="*/ 165 h 66"/>
                  <a:gd name="T18" fmla="*/ 126 w 155"/>
                  <a:gd name="T19" fmla="*/ 61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93 h 72"/>
                  <a:gd name="T2" fmla="*/ 0 w 42"/>
                  <a:gd name="T3" fmla="*/ 47 h 72"/>
                  <a:gd name="T4" fmla="*/ 12 w 42"/>
                  <a:gd name="T5" fmla="*/ 16 h 72"/>
                  <a:gd name="T6" fmla="*/ 0 w 42"/>
                  <a:gd name="T7" fmla="*/ 16 h 72"/>
                  <a:gd name="T8" fmla="*/ 12 w 42"/>
                  <a:gd name="T9" fmla="*/ 16 h 72"/>
                  <a:gd name="T10" fmla="*/ 24 w 42"/>
                  <a:gd name="T11" fmla="*/ 16 h 72"/>
                  <a:gd name="T12" fmla="*/ 36 w 42"/>
                  <a:gd name="T13" fmla="*/ 16 h 72"/>
                  <a:gd name="T14" fmla="*/ 42 w 42"/>
                  <a:gd name="T15" fmla="*/ 0 h 72"/>
                  <a:gd name="T16" fmla="*/ 30 w 42"/>
                  <a:gd name="T17" fmla="*/ 47 h 72"/>
                  <a:gd name="T18" fmla="*/ 42 w 42"/>
                  <a:gd name="T19" fmla="*/ 125 h 72"/>
                  <a:gd name="T20" fmla="*/ 12 w 42"/>
                  <a:gd name="T21" fmla="*/ 183 h 72"/>
                  <a:gd name="T22" fmla="*/ 6 w 42"/>
                  <a:gd name="T23" fmla="*/ 93 h 72"/>
                  <a:gd name="T24" fmla="*/ 6 w 42"/>
                  <a:gd name="T25" fmla="*/ 9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8 h 287"/>
                <a:gd name="T4" fmla="*/ 66 w 365"/>
                <a:gd name="T5" fmla="*/ 124 h 287"/>
                <a:gd name="T6" fmla="*/ 143 w 365"/>
                <a:gd name="T7" fmla="*/ 204 h 287"/>
                <a:gd name="T8" fmla="*/ 191 w 365"/>
                <a:gd name="T9" fmla="*/ 186 h 287"/>
                <a:gd name="T10" fmla="*/ 341 w 365"/>
                <a:gd name="T11" fmla="*/ 319 h 287"/>
                <a:gd name="T12" fmla="*/ 305 w 365"/>
                <a:gd name="T13" fmla="*/ 195 h 287"/>
                <a:gd name="T14" fmla="*/ 365 w 365"/>
                <a:gd name="T15" fmla="*/ 148 h 287"/>
                <a:gd name="T16" fmla="*/ 359 w 365"/>
                <a:gd name="T17" fmla="*/ 142 h 287"/>
                <a:gd name="T18" fmla="*/ 335 w 365"/>
                <a:gd name="T19" fmla="*/ 130 h 287"/>
                <a:gd name="T20" fmla="*/ 299 w 365"/>
                <a:gd name="T21" fmla="*/ 98 h 287"/>
                <a:gd name="T22" fmla="*/ 257 w 365"/>
                <a:gd name="T23" fmla="*/ 80 h 287"/>
                <a:gd name="T24" fmla="*/ 215 w 365"/>
                <a:gd name="T25" fmla="*/ 62 h 287"/>
                <a:gd name="T26" fmla="*/ 173 w 365"/>
                <a:gd name="T27" fmla="*/ 4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8 h 60"/>
                <a:gd name="T16" fmla="*/ 65 w 71"/>
                <a:gd name="T17" fmla="*/ 50 h 60"/>
                <a:gd name="T18" fmla="*/ 71 w 71"/>
                <a:gd name="T19" fmla="*/ 62 h 60"/>
                <a:gd name="T20" fmla="*/ 71 w 71"/>
                <a:gd name="T21" fmla="*/ 68 h 60"/>
                <a:gd name="T22" fmla="*/ 59 w 71"/>
                <a:gd name="T23" fmla="*/ 62 h 60"/>
                <a:gd name="T24" fmla="*/ 47 w 71"/>
                <a:gd name="T25" fmla="*/ 50 h 60"/>
                <a:gd name="T26" fmla="*/ 23 w 71"/>
                <a:gd name="T27" fmla="*/ 38 h 60"/>
                <a:gd name="T28" fmla="*/ 23 w 71"/>
                <a:gd name="T29" fmla="*/ 44 h 60"/>
                <a:gd name="T30" fmla="*/ 18 w 71"/>
                <a:gd name="T31" fmla="*/ 50 h 60"/>
                <a:gd name="T32" fmla="*/ 12 w 71"/>
                <a:gd name="T33" fmla="*/ 56 h 60"/>
                <a:gd name="T34" fmla="*/ 6 w 71"/>
                <a:gd name="T35" fmla="*/ 56 h 60"/>
                <a:gd name="T36" fmla="*/ 6 w 71"/>
                <a:gd name="T37" fmla="*/ 56 h 60"/>
                <a:gd name="T38" fmla="*/ 6 w 71"/>
                <a:gd name="T39" fmla="*/ 4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2 h 162"/>
                <a:gd name="T10" fmla="*/ 96 w 161"/>
                <a:gd name="T11" fmla="*/ 68 h 162"/>
                <a:gd name="T12" fmla="*/ 102 w 161"/>
                <a:gd name="T13" fmla="*/ 80 h 162"/>
                <a:gd name="T14" fmla="*/ 108 w 161"/>
                <a:gd name="T15" fmla="*/ 92 h 162"/>
                <a:gd name="T16" fmla="*/ 120 w 161"/>
                <a:gd name="T17" fmla="*/ 104 h 162"/>
                <a:gd name="T18" fmla="*/ 143 w 161"/>
                <a:gd name="T19" fmla="*/ 122 h 162"/>
                <a:gd name="T20" fmla="*/ 155 w 161"/>
                <a:gd name="T21" fmla="*/ 154 h 162"/>
                <a:gd name="T22" fmla="*/ 161 w 161"/>
                <a:gd name="T23" fmla="*/ 172 h 162"/>
                <a:gd name="T24" fmla="*/ 161 w 161"/>
                <a:gd name="T25" fmla="*/ 178 h 162"/>
                <a:gd name="T26" fmla="*/ 96 w 161"/>
                <a:gd name="T27" fmla="*/ 110 h 162"/>
                <a:gd name="T28" fmla="*/ 30 w 161"/>
                <a:gd name="T29" fmla="*/ 6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8 h 60"/>
                <a:gd name="T4" fmla="*/ 41 w 59"/>
                <a:gd name="T5" fmla="*/ 44 h 60"/>
                <a:gd name="T6" fmla="*/ 47 w 59"/>
                <a:gd name="T7" fmla="*/ 50 h 60"/>
                <a:gd name="T8" fmla="*/ 53 w 59"/>
                <a:gd name="T9" fmla="*/ 62 h 60"/>
                <a:gd name="T10" fmla="*/ 53 w 59"/>
                <a:gd name="T11" fmla="*/ 68 h 60"/>
                <a:gd name="T12" fmla="*/ 47 w 59"/>
                <a:gd name="T13" fmla="*/ 62 h 60"/>
                <a:gd name="T14" fmla="*/ 35 w 59"/>
                <a:gd name="T15" fmla="*/ 56 h 60"/>
                <a:gd name="T16" fmla="*/ 23 w 59"/>
                <a:gd name="T17" fmla="*/ 44 h 60"/>
                <a:gd name="T18" fmla="*/ 17 w 59"/>
                <a:gd name="T19" fmla="*/ 3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4 h 204"/>
                <a:gd name="T2" fmla="*/ 245 w 245"/>
                <a:gd name="T3" fmla="*/ 50 h 204"/>
                <a:gd name="T4" fmla="*/ 209 w 245"/>
                <a:gd name="T5" fmla="*/ 92 h 204"/>
                <a:gd name="T6" fmla="*/ 143 w 245"/>
                <a:gd name="T7" fmla="*/ 148 h 204"/>
                <a:gd name="T8" fmla="*/ 167 w 245"/>
                <a:gd name="T9" fmla="*/ 173 h 204"/>
                <a:gd name="T10" fmla="*/ 179 w 245"/>
                <a:gd name="T11" fmla="*/ 228 h 204"/>
                <a:gd name="T12" fmla="*/ 77 w 245"/>
                <a:gd name="T13" fmla="*/ 148 h 204"/>
                <a:gd name="T14" fmla="*/ 47 w 245"/>
                <a:gd name="T15" fmla="*/ 92 h 204"/>
                <a:gd name="T16" fmla="*/ 89 w 245"/>
                <a:gd name="T17" fmla="*/ 74 h 204"/>
                <a:gd name="T18" fmla="*/ 59 w 245"/>
                <a:gd name="T19" fmla="*/ 4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4 h 204"/>
                <a:gd name="T50" fmla="*/ 233 w 245"/>
                <a:gd name="T51" fmla="*/ 4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357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C35F-5633-40E9-9F2A-50C866DB1CB3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71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74C23-91FA-46B0-9D61-7791DD4B124D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818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1C61C-EFA7-496B-BEB9-FEE329A32FF4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037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D79AA-C947-4A89-8216-96DFE0B1B96C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8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/>
              <a:t>14.04.2013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203FB-4C76-415B-AFC1-70225EE26233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20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63067-876E-481B-A121-C9ED9906FC03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44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B96A8-B35F-48DD-8316-F5C2CEDE816D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820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7AA6F-BA3B-4E64-8EAB-CCEE3F30B781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761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56432-3DC5-466E-9E6E-75EA4FB32265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06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7E0C6-A963-4E74-BF16-FF3601493BA3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59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80973-D2A6-408E-B76C-D9097E9AE790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596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D57F0-79FF-4180-80D2-C9DAC0778CD8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00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>
                <a:solidFill>
                  <a:srgbClr val="073E87"/>
                </a:solidFill>
              </a:rPr>
              <a:pPr/>
              <a:t>14.04.2013</a:t>
            </a:fld>
            <a:endParaRPr lang="nb-NO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33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>
                <a:solidFill>
                  <a:srgbClr val="073E87"/>
                </a:solidFill>
              </a:rPr>
              <a:pPr/>
              <a:t>14.04.2013</a:t>
            </a:fld>
            <a:endParaRPr lang="nb-NO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2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/>
              <a:t>14.04.2013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>
                <a:solidFill>
                  <a:srgbClr val="073E87"/>
                </a:solidFill>
              </a:rPr>
              <a:pPr/>
              <a:t>14.04.2013</a:t>
            </a:fld>
            <a:endParaRPr lang="nb-NO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33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>
                <a:solidFill>
                  <a:srgbClr val="073E87"/>
                </a:solidFill>
              </a:rPr>
              <a:pPr/>
              <a:t>14.04.2013</a:t>
            </a:fld>
            <a:endParaRPr lang="nb-NO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01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>
                <a:solidFill>
                  <a:srgbClr val="073E87"/>
                </a:solidFill>
              </a:rPr>
              <a:pPr/>
              <a:t>14.04.2013</a:t>
            </a:fld>
            <a:endParaRPr lang="nb-NO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84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>
                <a:solidFill>
                  <a:srgbClr val="073E87"/>
                </a:solidFill>
              </a:rPr>
              <a:pPr/>
              <a:t>14.04.2013</a:t>
            </a:fld>
            <a:endParaRPr lang="nb-NO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97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>
                <a:solidFill>
                  <a:srgbClr val="073E87"/>
                </a:solidFill>
              </a:rPr>
              <a:pPr/>
              <a:t>14.04.2013</a:t>
            </a:fld>
            <a:endParaRPr lang="nb-NO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70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>
                <a:solidFill>
                  <a:srgbClr val="073E87"/>
                </a:solidFill>
              </a:rPr>
              <a:pPr/>
              <a:t>14.04.2013</a:t>
            </a:fld>
            <a:endParaRPr lang="nb-NO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05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>
                <a:solidFill>
                  <a:srgbClr val="073E87"/>
                </a:solidFill>
              </a:rPr>
              <a:pPr/>
              <a:t>14.04.2013</a:t>
            </a:fld>
            <a:endParaRPr lang="nb-NO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505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>
                <a:solidFill>
                  <a:srgbClr val="073E87"/>
                </a:solidFill>
              </a:rPr>
              <a:pPr/>
              <a:t>14.04.2013</a:t>
            </a:fld>
            <a:endParaRPr lang="nb-NO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379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>
                <a:solidFill>
                  <a:srgbClr val="073E87"/>
                </a:solidFill>
              </a:rPr>
              <a:pPr/>
              <a:t>14.04.2013</a:t>
            </a:fld>
            <a:endParaRPr lang="nb-NO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1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/>
              <a:t>14.04.2013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/>
              <a:t>14.04.2013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/>
              <a:t>14.04.2013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/>
              <a:t>‹#›</a:t>
            </a:fld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899B-D5C0-4794-B8A6-C3B47650185F}" type="datetimeFigureOut">
              <a:rPr lang="nb-NO" smtClean="0"/>
              <a:t>14.04.2013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C6CF-0EDF-45FA-87EE-E415406498B9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95F899B-D5C0-4794-B8A6-C3B47650185F}" type="datetimeFigureOut">
              <a:rPr lang="nb-NO" smtClean="0"/>
              <a:t>14.04.2013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7CCC6CF-0EDF-45FA-87EE-E415406498B9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389 w 6027"/>
                <a:gd name="T1" fmla="*/ 32 h 2296"/>
                <a:gd name="T2" fmla="*/ 0 w 6027"/>
                <a:gd name="T3" fmla="*/ 32 h 2296"/>
                <a:gd name="T4" fmla="*/ 0 w 6027"/>
                <a:gd name="T5" fmla="*/ 0 h 2296"/>
                <a:gd name="T6" fmla="*/ 4389 w 6027"/>
                <a:gd name="T7" fmla="*/ 0 h 2296"/>
                <a:gd name="T8" fmla="*/ 4389 w 6027"/>
                <a:gd name="T9" fmla="*/ 32 h 2296"/>
                <a:gd name="T10" fmla="*/ 4389 w 6027"/>
                <a:gd name="T11" fmla="*/ 32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25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9 h 353"/>
                  <a:gd name="T4" fmla="*/ 24 w 186"/>
                  <a:gd name="T5" fmla="*/ 67 h 353"/>
                  <a:gd name="T6" fmla="*/ 18 w 186"/>
                  <a:gd name="T7" fmla="*/ 145 h 353"/>
                  <a:gd name="T8" fmla="*/ 42 w 186"/>
                  <a:gd name="T9" fmla="*/ 251 h 353"/>
                  <a:gd name="T10" fmla="*/ 48 w 186"/>
                  <a:gd name="T11" fmla="*/ 356 h 353"/>
                  <a:gd name="T12" fmla="*/ 0 w 186"/>
                  <a:gd name="T13" fmla="*/ 777 h 353"/>
                  <a:gd name="T14" fmla="*/ 54 w 186"/>
                  <a:gd name="T15" fmla="*/ 514 h 353"/>
                  <a:gd name="T16" fmla="*/ 84 w 186"/>
                  <a:gd name="T17" fmla="*/ 474 h 353"/>
                  <a:gd name="T18" fmla="*/ 126 w 186"/>
                  <a:gd name="T19" fmla="*/ 278 h 353"/>
                  <a:gd name="T20" fmla="*/ 144 w 186"/>
                  <a:gd name="T21" fmla="*/ 263 h 353"/>
                  <a:gd name="T22" fmla="*/ 144 w 186"/>
                  <a:gd name="T23" fmla="*/ 198 h 353"/>
                  <a:gd name="T24" fmla="*/ 186 w 186"/>
                  <a:gd name="T25" fmla="*/ 145 h 353"/>
                  <a:gd name="T26" fmla="*/ 162 w 186"/>
                  <a:gd name="T27" fmla="*/ 131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3 h 66"/>
                  <a:gd name="T8" fmla="*/ 6 w 155"/>
                  <a:gd name="T9" fmla="*/ 39 h 66"/>
                  <a:gd name="T10" fmla="*/ 0 w 155"/>
                  <a:gd name="T11" fmla="*/ 54 h 66"/>
                  <a:gd name="T12" fmla="*/ 78 w 155"/>
                  <a:gd name="T13" fmla="*/ 132 h 66"/>
                  <a:gd name="T14" fmla="*/ 96 w 155"/>
                  <a:gd name="T15" fmla="*/ 93 h 66"/>
                  <a:gd name="T16" fmla="*/ 155 w 155"/>
                  <a:gd name="T17" fmla="*/ 147 h 66"/>
                  <a:gd name="T18" fmla="*/ 126 w 155"/>
                  <a:gd name="T19" fmla="*/ 5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83 h 72"/>
                  <a:gd name="T2" fmla="*/ 0 w 42"/>
                  <a:gd name="T3" fmla="*/ 42 h 72"/>
                  <a:gd name="T4" fmla="*/ 12 w 42"/>
                  <a:gd name="T5" fmla="*/ 14 h 72"/>
                  <a:gd name="T6" fmla="*/ 0 w 42"/>
                  <a:gd name="T7" fmla="*/ 14 h 72"/>
                  <a:gd name="T8" fmla="*/ 12 w 42"/>
                  <a:gd name="T9" fmla="*/ 14 h 72"/>
                  <a:gd name="T10" fmla="*/ 24 w 42"/>
                  <a:gd name="T11" fmla="*/ 14 h 72"/>
                  <a:gd name="T12" fmla="*/ 36 w 42"/>
                  <a:gd name="T13" fmla="*/ 14 h 72"/>
                  <a:gd name="T14" fmla="*/ 42 w 42"/>
                  <a:gd name="T15" fmla="*/ 0 h 72"/>
                  <a:gd name="T16" fmla="*/ 30 w 42"/>
                  <a:gd name="T17" fmla="*/ 42 h 72"/>
                  <a:gd name="T18" fmla="*/ 42 w 42"/>
                  <a:gd name="T19" fmla="*/ 111 h 72"/>
                  <a:gd name="T20" fmla="*/ 12 w 42"/>
                  <a:gd name="T21" fmla="*/ 163 h 72"/>
                  <a:gd name="T22" fmla="*/ 6 w 42"/>
                  <a:gd name="T23" fmla="*/ 83 h 72"/>
                  <a:gd name="T24" fmla="*/ 6 w 42"/>
                  <a:gd name="T25" fmla="*/ 8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7 h 287"/>
                <a:gd name="T4" fmla="*/ 66 w 365"/>
                <a:gd name="T5" fmla="*/ 122 h 287"/>
                <a:gd name="T6" fmla="*/ 143 w 365"/>
                <a:gd name="T7" fmla="*/ 201 h 287"/>
                <a:gd name="T8" fmla="*/ 191 w 365"/>
                <a:gd name="T9" fmla="*/ 183 h 287"/>
                <a:gd name="T10" fmla="*/ 341 w 365"/>
                <a:gd name="T11" fmla="*/ 315 h 287"/>
                <a:gd name="T12" fmla="*/ 305 w 365"/>
                <a:gd name="T13" fmla="*/ 192 h 287"/>
                <a:gd name="T14" fmla="*/ 365 w 365"/>
                <a:gd name="T15" fmla="*/ 146 h 287"/>
                <a:gd name="T16" fmla="*/ 359 w 365"/>
                <a:gd name="T17" fmla="*/ 140 h 287"/>
                <a:gd name="T18" fmla="*/ 335 w 365"/>
                <a:gd name="T19" fmla="*/ 128 h 287"/>
                <a:gd name="T20" fmla="*/ 299 w 365"/>
                <a:gd name="T21" fmla="*/ 97 h 287"/>
                <a:gd name="T22" fmla="*/ 257 w 365"/>
                <a:gd name="T23" fmla="*/ 79 h 287"/>
                <a:gd name="T24" fmla="*/ 215 w 365"/>
                <a:gd name="T25" fmla="*/ 61 h 287"/>
                <a:gd name="T26" fmla="*/ 173 w 365"/>
                <a:gd name="T27" fmla="*/ 43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7 h 60"/>
                <a:gd name="T16" fmla="*/ 65 w 71"/>
                <a:gd name="T17" fmla="*/ 49 h 60"/>
                <a:gd name="T18" fmla="*/ 71 w 71"/>
                <a:gd name="T19" fmla="*/ 61 h 60"/>
                <a:gd name="T20" fmla="*/ 71 w 71"/>
                <a:gd name="T21" fmla="*/ 67 h 60"/>
                <a:gd name="T22" fmla="*/ 59 w 71"/>
                <a:gd name="T23" fmla="*/ 61 h 60"/>
                <a:gd name="T24" fmla="*/ 47 w 71"/>
                <a:gd name="T25" fmla="*/ 49 h 60"/>
                <a:gd name="T26" fmla="*/ 23 w 71"/>
                <a:gd name="T27" fmla="*/ 37 h 60"/>
                <a:gd name="T28" fmla="*/ 23 w 71"/>
                <a:gd name="T29" fmla="*/ 43 h 60"/>
                <a:gd name="T30" fmla="*/ 18 w 71"/>
                <a:gd name="T31" fmla="*/ 49 h 60"/>
                <a:gd name="T32" fmla="*/ 12 w 71"/>
                <a:gd name="T33" fmla="*/ 55 h 60"/>
                <a:gd name="T34" fmla="*/ 6 w 71"/>
                <a:gd name="T35" fmla="*/ 55 h 60"/>
                <a:gd name="T36" fmla="*/ 6 w 71"/>
                <a:gd name="T37" fmla="*/ 55 h 60"/>
                <a:gd name="T38" fmla="*/ 6 w 71"/>
                <a:gd name="T39" fmla="*/ 43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1 h 162"/>
                <a:gd name="T10" fmla="*/ 96 w 161"/>
                <a:gd name="T11" fmla="*/ 67 h 162"/>
                <a:gd name="T12" fmla="*/ 102 w 161"/>
                <a:gd name="T13" fmla="*/ 79 h 162"/>
                <a:gd name="T14" fmla="*/ 108 w 161"/>
                <a:gd name="T15" fmla="*/ 91 h 162"/>
                <a:gd name="T16" fmla="*/ 120 w 161"/>
                <a:gd name="T17" fmla="*/ 103 h 162"/>
                <a:gd name="T18" fmla="*/ 143 w 161"/>
                <a:gd name="T19" fmla="*/ 121 h 162"/>
                <a:gd name="T20" fmla="*/ 155 w 161"/>
                <a:gd name="T21" fmla="*/ 152 h 162"/>
                <a:gd name="T22" fmla="*/ 161 w 161"/>
                <a:gd name="T23" fmla="*/ 170 h 162"/>
                <a:gd name="T24" fmla="*/ 161 w 161"/>
                <a:gd name="T25" fmla="*/ 176 h 162"/>
                <a:gd name="T26" fmla="*/ 96 w 161"/>
                <a:gd name="T27" fmla="*/ 109 h 162"/>
                <a:gd name="T28" fmla="*/ 30 w 161"/>
                <a:gd name="T29" fmla="*/ 61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7 h 60"/>
                <a:gd name="T4" fmla="*/ 41 w 59"/>
                <a:gd name="T5" fmla="*/ 43 h 60"/>
                <a:gd name="T6" fmla="*/ 47 w 59"/>
                <a:gd name="T7" fmla="*/ 49 h 60"/>
                <a:gd name="T8" fmla="*/ 53 w 59"/>
                <a:gd name="T9" fmla="*/ 61 h 60"/>
                <a:gd name="T10" fmla="*/ 53 w 59"/>
                <a:gd name="T11" fmla="*/ 67 h 60"/>
                <a:gd name="T12" fmla="*/ 47 w 59"/>
                <a:gd name="T13" fmla="*/ 61 h 60"/>
                <a:gd name="T14" fmla="*/ 35 w 59"/>
                <a:gd name="T15" fmla="*/ 55 h 60"/>
                <a:gd name="T16" fmla="*/ 23 w 59"/>
                <a:gd name="T17" fmla="*/ 43 h 60"/>
                <a:gd name="T18" fmla="*/ 17 w 59"/>
                <a:gd name="T19" fmla="*/ 37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3 h 204"/>
                <a:gd name="T2" fmla="*/ 245 w 245"/>
                <a:gd name="T3" fmla="*/ 49 h 204"/>
                <a:gd name="T4" fmla="*/ 209 w 245"/>
                <a:gd name="T5" fmla="*/ 91 h 204"/>
                <a:gd name="T6" fmla="*/ 143 w 245"/>
                <a:gd name="T7" fmla="*/ 146 h 204"/>
                <a:gd name="T8" fmla="*/ 167 w 245"/>
                <a:gd name="T9" fmla="*/ 170 h 204"/>
                <a:gd name="T10" fmla="*/ 179 w 245"/>
                <a:gd name="T11" fmla="*/ 225 h 204"/>
                <a:gd name="T12" fmla="*/ 77 w 245"/>
                <a:gd name="T13" fmla="*/ 146 h 204"/>
                <a:gd name="T14" fmla="*/ 47 w 245"/>
                <a:gd name="T15" fmla="*/ 91 h 204"/>
                <a:gd name="T16" fmla="*/ 89 w 245"/>
                <a:gd name="T17" fmla="*/ 73 h 204"/>
                <a:gd name="T18" fmla="*/ 59 w 245"/>
                <a:gd name="T19" fmla="*/ 43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3 h 204"/>
                <a:gd name="T50" fmla="*/ 233 w 245"/>
                <a:gd name="T51" fmla="*/ 43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DFA36-3A67-4E03-9301-9D7E0E742CC5}" type="slidenum">
              <a:rPr lang="nb-NO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904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2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389 w 6027"/>
                <a:gd name="T1" fmla="*/ 32 h 2296"/>
                <a:gd name="T2" fmla="*/ 0 w 6027"/>
                <a:gd name="T3" fmla="*/ 32 h 2296"/>
                <a:gd name="T4" fmla="*/ 0 w 6027"/>
                <a:gd name="T5" fmla="*/ 0 h 2296"/>
                <a:gd name="T6" fmla="*/ 4389 w 6027"/>
                <a:gd name="T7" fmla="*/ 0 h 2296"/>
                <a:gd name="T8" fmla="*/ 4389 w 6027"/>
                <a:gd name="T9" fmla="*/ 32 h 2296"/>
                <a:gd name="T10" fmla="*/ 4389 w 6027"/>
                <a:gd name="T11" fmla="*/ 32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409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25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  <p:grpSp>
          <p:nvGrpSpPr>
            <p:cNvPr id="411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16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117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9 h 353"/>
                  <a:gd name="T4" fmla="*/ 24 w 186"/>
                  <a:gd name="T5" fmla="*/ 67 h 353"/>
                  <a:gd name="T6" fmla="*/ 18 w 186"/>
                  <a:gd name="T7" fmla="*/ 145 h 353"/>
                  <a:gd name="T8" fmla="*/ 42 w 186"/>
                  <a:gd name="T9" fmla="*/ 251 h 353"/>
                  <a:gd name="T10" fmla="*/ 48 w 186"/>
                  <a:gd name="T11" fmla="*/ 356 h 353"/>
                  <a:gd name="T12" fmla="*/ 0 w 186"/>
                  <a:gd name="T13" fmla="*/ 777 h 353"/>
                  <a:gd name="T14" fmla="*/ 54 w 186"/>
                  <a:gd name="T15" fmla="*/ 514 h 353"/>
                  <a:gd name="T16" fmla="*/ 84 w 186"/>
                  <a:gd name="T17" fmla="*/ 474 h 353"/>
                  <a:gd name="T18" fmla="*/ 126 w 186"/>
                  <a:gd name="T19" fmla="*/ 278 h 353"/>
                  <a:gd name="T20" fmla="*/ 144 w 186"/>
                  <a:gd name="T21" fmla="*/ 263 h 353"/>
                  <a:gd name="T22" fmla="*/ 144 w 186"/>
                  <a:gd name="T23" fmla="*/ 198 h 353"/>
                  <a:gd name="T24" fmla="*/ 186 w 186"/>
                  <a:gd name="T25" fmla="*/ 145 h 353"/>
                  <a:gd name="T26" fmla="*/ 162 w 186"/>
                  <a:gd name="T27" fmla="*/ 131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118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119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3 h 66"/>
                  <a:gd name="T8" fmla="*/ 6 w 155"/>
                  <a:gd name="T9" fmla="*/ 39 h 66"/>
                  <a:gd name="T10" fmla="*/ 0 w 155"/>
                  <a:gd name="T11" fmla="*/ 54 h 66"/>
                  <a:gd name="T12" fmla="*/ 78 w 155"/>
                  <a:gd name="T13" fmla="*/ 132 h 66"/>
                  <a:gd name="T14" fmla="*/ 96 w 155"/>
                  <a:gd name="T15" fmla="*/ 93 h 66"/>
                  <a:gd name="T16" fmla="*/ 155 w 155"/>
                  <a:gd name="T17" fmla="*/ 147 h 66"/>
                  <a:gd name="T18" fmla="*/ 126 w 155"/>
                  <a:gd name="T19" fmla="*/ 5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120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83 h 72"/>
                  <a:gd name="T2" fmla="*/ 0 w 42"/>
                  <a:gd name="T3" fmla="*/ 42 h 72"/>
                  <a:gd name="T4" fmla="*/ 12 w 42"/>
                  <a:gd name="T5" fmla="*/ 14 h 72"/>
                  <a:gd name="T6" fmla="*/ 0 w 42"/>
                  <a:gd name="T7" fmla="*/ 14 h 72"/>
                  <a:gd name="T8" fmla="*/ 12 w 42"/>
                  <a:gd name="T9" fmla="*/ 14 h 72"/>
                  <a:gd name="T10" fmla="*/ 24 w 42"/>
                  <a:gd name="T11" fmla="*/ 14 h 72"/>
                  <a:gd name="T12" fmla="*/ 36 w 42"/>
                  <a:gd name="T13" fmla="*/ 14 h 72"/>
                  <a:gd name="T14" fmla="*/ 42 w 42"/>
                  <a:gd name="T15" fmla="*/ 0 h 72"/>
                  <a:gd name="T16" fmla="*/ 30 w 42"/>
                  <a:gd name="T17" fmla="*/ 42 h 72"/>
                  <a:gd name="T18" fmla="*/ 42 w 42"/>
                  <a:gd name="T19" fmla="*/ 111 h 72"/>
                  <a:gd name="T20" fmla="*/ 12 w 42"/>
                  <a:gd name="T21" fmla="*/ 163 h 72"/>
                  <a:gd name="T22" fmla="*/ 6 w 42"/>
                  <a:gd name="T23" fmla="*/ 83 h 72"/>
                  <a:gd name="T24" fmla="*/ 6 w 42"/>
                  <a:gd name="T25" fmla="*/ 8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grpSp>
        <p:nvGrpSpPr>
          <p:cNvPr id="410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07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7 h 287"/>
                <a:gd name="T4" fmla="*/ 66 w 365"/>
                <a:gd name="T5" fmla="*/ 122 h 287"/>
                <a:gd name="T6" fmla="*/ 143 w 365"/>
                <a:gd name="T7" fmla="*/ 201 h 287"/>
                <a:gd name="T8" fmla="*/ 191 w 365"/>
                <a:gd name="T9" fmla="*/ 183 h 287"/>
                <a:gd name="T10" fmla="*/ 341 w 365"/>
                <a:gd name="T11" fmla="*/ 315 h 287"/>
                <a:gd name="T12" fmla="*/ 305 w 365"/>
                <a:gd name="T13" fmla="*/ 192 h 287"/>
                <a:gd name="T14" fmla="*/ 365 w 365"/>
                <a:gd name="T15" fmla="*/ 146 h 287"/>
                <a:gd name="T16" fmla="*/ 359 w 365"/>
                <a:gd name="T17" fmla="*/ 140 h 287"/>
                <a:gd name="T18" fmla="*/ 335 w 365"/>
                <a:gd name="T19" fmla="*/ 128 h 287"/>
                <a:gd name="T20" fmla="*/ 299 w 365"/>
                <a:gd name="T21" fmla="*/ 97 h 287"/>
                <a:gd name="T22" fmla="*/ 257 w 365"/>
                <a:gd name="T23" fmla="*/ 79 h 287"/>
                <a:gd name="T24" fmla="*/ 215 w 365"/>
                <a:gd name="T25" fmla="*/ 61 h 287"/>
                <a:gd name="T26" fmla="*/ 173 w 365"/>
                <a:gd name="T27" fmla="*/ 43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4108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4109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7 h 60"/>
                <a:gd name="T16" fmla="*/ 65 w 71"/>
                <a:gd name="T17" fmla="*/ 49 h 60"/>
                <a:gd name="T18" fmla="*/ 71 w 71"/>
                <a:gd name="T19" fmla="*/ 61 h 60"/>
                <a:gd name="T20" fmla="*/ 71 w 71"/>
                <a:gd name="T21" fmla="*/ 67 h 60"/>
                <a:gd name="T22" fmla="*/ 59 w 71"/>
                <a:gd name="T23" fmla="*/ 61 h 60"/>
                <a:gd name="T24" fmla="*/ 47 w 71"/>
                <a:gd name="T25" fmla="*/ 49 h 60"/>
                <a:gd name="T26" fmla="*/ 23 w 71"/>
                <a:gd name="T27" fmla="*/ 37 h 60"/>
                <a:gd name="T28" fmla="*/ 23 w 71"/>
                <a:gd name="T29" fmla="*/ 43 h 60"/>
                <a:gd name="T30" fmla="*/ 18 w 71"/>
                <a:gd name="T31" fmla="*/ 49 h 60"/>
                <a:gd name="T32" fmla="*/ 12 w 71"/>
                <a:gd name="T33" fmla="*/ 55 h 60"/>
                <a:gd name="T34" fmla="*/ 6 w 71"/>
                <a:gd name="T35" fmla="*/ 55 h 60"/>
                <a:gd name="T36" fmla="*/ 6 w 71"/>
                <a:gd name="T37" fmla="*/ 55 h 60"/>
                <a:gd name="T38" fmla="*/ 6 w 71"/>
                <a:gd name="T39" fmla="*/ 43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4110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1 h 162"/>
                <a:gd name="T10" fmla="*/ 96 w 161"/>
                <a:gd name="T11" fmla="*/ 67 h 162"/>
                <a:gd name="T12" fmla="*/ 102 w 161"/>
                <a:gd name="T13" fmla="*/ 79 h 162"/>
                <a:gd name="T14" fmla="*/ 108 w 161"/>
                <a:gd name="T15" fmla="*/ 91 h 162"/>
                <a:gd name="T16" fmla="*/ 120 w 161"/>
                <a:gd name="T17" fmla="*/ 103 h 162"/>
                <a:gd name="T18" fmla="*/ 143 w 161"/>
                <a:gd name="T19" fmla="*/ 121 h 162"/>
                <a:gd name="T20" fmla="*/ 155 w 161"/>
                <a:gd name="T21" fmla="*/ 152 h 162"/>
                <a:gd name="T22" fmla="*/ 161 w 161"/>
                <a:gd name="T23" fmla="*/ 170 h 162"/>
                <a:gd name="T24" fmla="*/ 161 w 161"/>
                <a:gd name="T25" fmla="*/ 176 h 162"/>
                <a:gd name="T26" fmla="*/ 96 w 161"/>
                <a:gd name="T27" fmla="*/ 109 h 162"/>
                <a:gd name="T28" fmla="*/ 30 w 161"/>
                <a:gd name="T29" fmla="*/ 61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4111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7 h 60"/>
                <a:gd name="T4" fmla="*/ 41 w 59"/>
                <a:gd name="T5" fmla="*/ 43 h 60"/>
                <a:gd name="T6" fmla="*/ 47 w 59"/>
                <a:gd name="T7" fmla="*/ 49 h 60"/>
                <a:gd name="T8" fmla="*/ 53 w 59"/>
                <a:gd name="T9" fmla="*/ 61 h 60"/>
                <a:gd name="T10" fmla="*/ 53 w 59"/>
                <a:gd name="T11" fmla="*/ 67 h 60"/>
                <a:gd name="T12" fmla="*/ 47 w 59"/>
                <a:gd name="T13" fmla="*/ 61 h 60"/>
                <a:gd name="T14" fmla="*/ 35 w 59"/>
                <a:gd name="T15" fmla="*/ 55 h 60"/>
                <a:gd name="T16" fmla="*/ 23 w 59"/>
                <a:gd name="T17" fmla="*/ 43 h 60"/>
                <a:gd name="T18" fmla="*/ 17 w 59"/>
                <a:gd name="T19" fmla="*/ 37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4112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3 h 204"/>
                <a:gd name="T2" fmla="*/ 245 w 245"/>
                <a:gd name="T3" fmla="*/ 49 h 204"/>
                <a:gd name="T4" fmla="*/ 209 w 245"/>
                <a:gd name="T5" fmla="*/ 91 h 204"/>
                <a:gd name="T6" fmla="*/ 143 w 245"/>
                <a:gd name="T7" fmla="*/ 146 h 204"/>
                <a:gd name="T8" fmla="*/ 167 w 245"/>
                <a:gd name="T9" fmla="*/ 170 h 204"/>
                <a:gd name="T10" fmla="*/ 179 w 245"/>
                <a:gd name="T11" fmla="*/ 225 h 204"/>
                <a:gd name="T12" fmla="*/ 77 w 245"/>
                <a:gd name="T13" fmla="*/ 146 h 204"/>
                <a:gd name="T14" fmla="*/ 47 w 245"/>
                <a:gd name="T15" fmla="*/ 91 h 204"/>
                <a:gd name="T16" fmla="*/ 89 w 245"/>
                <a:gd name="T17" fmla="*/ 73 h 204"/>
                <a:gd name="T18" fmla="*/ 59 w 245"/>
                <a:gd name="T19" fmla="*/ 43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3 h 204"/>
                <a:gd name="T50" fmla="*/ 233 w 245"/>
                <a:gd name="T51" fmla="*/ 43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410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/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273E23-736E-464A-8E82-1412BEAEE96A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2754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195 w 6027"/>
                <a:gd name="T1" fmla="*/ 17 h 2296"/>
                <a:gd name="T2" fmla="*/ 0 w 6027"/>
                <a:gd name="T3" fmla="*/ 17 h 2296"/>
                <a:gd name="T4" fmla="*/ 0 w 6027"/>
                <a:gd name="T5" fmla="*/ 0 h 2296"/>
                <a:gd name="T6" fmla="*/ 4195 w 6027"/>
                <a:gd name="T7" fmla="*/ 0 h 2296"/>
                <a:gd name="T8" fmla="*/ 4195 w 6027"/>
                <a:gd name="T9" fmla="*/ 17 h 2296"/>
                <a:gd name="T10" fmla="*/ 4195 w 6027"/>
                <a:gd name="T11" fmla="*/ 17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25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4 h 353"/>
                  <a:gd name="T4" fmla="*/ 24 w 186"/>
                  <a:gd name="T5" fmla="*/ 75 h 353"/>
                  <a:gd name="T6" fmla="*/ 18 w 186"/>
                  <a:gd name="T7" fmla="*/ 162 h 353"/>
                  <a:gd name="T8" fmla="*/ 42 w 186"/>
                  <a:gd name="T9" fmla="*/ 281 h 353"/>
                  <a:gd name="T10" fmla="*/ 48 w 186"/>
                  <a:gd name="T11" fmla="*/ 398 h 353"/>
                  <a:gd name="T12" fmla="*/ 0 w 186"/>
                  <a:gd name="T13" fmla="*/ 869 h 353"/>
                  <a:gd name="T14" fmla="*/ 54 w 186"/>
                  <a:gd name="T15" fmla="*/ 575 h 353"/>
                  <a:gd name="T16" fmla="*/ 84 w 186"/>
                  <a:gd name="T17" fmla="*/ 530 h 353"/>
                  <a:gd name="T18" fmla="*/ 126 w 186"/>
                  <a:gd name="T19" fmla="*/ 311 h 353"/>
                  <a:gd name="T20" fmla="*/ 144 w 186"/>
                  <a:gd name="T21" fmla="*/ 294 h 353"/>
                  <a:gd name="T22" fmla="*/ 144 w 186"/>
                  <a:gd name="T23" fmla="*/ 222 h 353"/>
                  <a:gd name="T24" fmla="*/ 186 w 186"/>
                  <a:gd name="T25" fmla="*/ 162 h 353"/>
                  <a:gd name="T26" fmla="*/ 162 w 186"/>
                  <a:gd name="T27" fmla="*/ 14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5 h 66"/>
                  <a:gd name="T8" fmla="*/ 6 w 155"/>
                  <a:gd name="T9" fmla="*/ 44 h 66"/>
                  <a:gd name="T10" fmla="*/ 0 w 155"/>
                  <a:gd name="T11" fmla="*/ 61 h 66"/>
                  <a:gd name="T12" fmla="*/ 78 w 155"/>
                  <a:gd name="T13" fmla="*/ 148 h 66"/>
                  <a:gd name="T14" fmla="*/ 96 w 155"/>
                  <a:gd name="T15" fmla="*/ 104 h 66"/>
                  <a:gd name="T16" fmla="*/ 155 w 155"/>
                  <a:gd name="T17" fmla="*/ 165 h 66"/>
                  <a:gd name="T18" fmla="*/ 126 w 155"/>
                  <a:gd name="T19" fmla="*/ 61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93 h 72"/>
                  <a:gd name="T2" fmla="*/ 0 w 42"/>
                  <a:gd name="T3" fmla="*/ 47 h 72"/>
                  <a:gd name="T4" fmla="*/ 12 w 42"/>
                  <a:gd name="T5" fmla="*/ 16 h 72"/>
                  <a:gd name="T6" fmla="*/ 0 w 42"/>
                  <a:gd name="T7" fmla="*/ 16 h 72"/>
                  <a:gd name="T8" fmla="*/ 12 w 42"/>
                  <a:gd name="T9" fmla="*/ 16 h 72"/>
                  <a:gd name="T10" fmla="*/ 24 w 42"/>
                  <a:gd name="T11" fmla="*/ 16 h 72"/>
                  <a:gd name="T12" fmla="*/ 36 w 42"/>
                  <a:gd name="T13" fmla="*/ 16 h 72"/>
                  <a:gd name="T14" fmla="*/ 42 w 42"/>
                  <a:gd name="T15" fmla="*/ 0 h 72"/>
                  <a:gd name="T16" fmla="*/ 30 w 42"/>
                  <a:gd name="T17" fmla="*/ 47 h 72"/>
                  <a:gd name="T18" fmla="*/ 42 w 42"/>
                  <a:gd name="T19" fmla="*/ 125 h 72"/>
                  <a:gd name="T20" fmla="*/ 12 w 42"/>
                  <a:gd name="T21" fmla="*/ 183 h 72"/>
                  <a:gd name="T22" fmla="*/ 6 w 42"/>
                  <a:gd name="T23" fmla="*/ 93 h 72"/>
                  <a:gd name="T24" fmla="*/ 6 w 42"/>
                  <a:gd name="T25" fmla="*/ 9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8 h 287"/>
                <a:gd name="T4" fmla="*/ 66 w 365"/>
                <a:gd name="T5" fmla="*/ 124 h 287"/>
                <a:gd name="T6" fmla="*/ 143 w 365"/>
                <a:gd name="T7" fmla="*/ 204 h 287"/>
                <a:gd name="T8" fmla="*/ 191 w 365"/>
                <a:gd name="T9" fmla="*/ 186 h 287"/>
                <a:gd name="T10" fmla="*/ 341 w 365"/>
                <a:gd name="T11" fmla="*/ 319 h 287"/>
                <a:gd name="T12" fmla="*/ 305 w 365"/>
                <a:gd name="T13" fmla="*/ 195 h 287"/>
                <a:gd name="T14" fmla="*/ 365 w 365"/>
                <a:gd name="T15" fmla="*/ 148 h 287"/>
                <a:gd name="T16" fmla="*/ 359 w 365"/>
                <a:gd name="T17" fmla="*/ 142 h 287"/>
                <a:gd name="T18" fmla="*/ 335 w 365"/>
                <a:gd name="T19" fmla="*/ 130 h 287"/>
                <a:gd name="T20" fmla="*/ 299 w 365"/>
                <a:gd name="T21" fmla="*/ 98 h 287"/>
                <a:gd name="T22" fmla="*/ 257 w 365"/>
                <a:gd name="T23" fmla="*/ 80 h 287"/>
                <a:gd name="T24" fmla="*/ 215 w 365"/>
                <a:gd name="T25" fmla="*/ 62 h 287"/>
                <a:gd name="T26" fmla="*/ 173 w 365"/>
                <a:gd name="T27" fmla="*/ 4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8 h 60"/>
                <a:gd name="T16" fmla="*/ 65 w 71"/>
                <a:gd name="T17" fmla="*/ 50 h 60"/>
                <a:gd name="T18" fmla="*/ 71 w 71"/>
                <a:gd name="T19" fmla="*/ 62 h 60"/>
                <a:gd name="T20" fmla="*/ 71 w 71"/>
                <a:gd name="T21" fmla="*/ 68 h 60"/>
                <a:gd name="T22" fmla="*/ 59 w 71"/>
                <a:gd name="T23" fmla="*/ 62 h 60"/>
                <a:gd name="T24" fmla="*/ 47 w 71"/>
                <a:gd name="T25" fmla="*/ 50 h 60"/>
                <a:gd name="T26" fmla="*/ 23 w 71"/>
                <a:gd name="T27" fmla="*/ 38 h 60"/>
                <a:gd name="T28" fmla="*/ 23 w 71"/>
                <a:gd name="T29" fmla="*/ 44 h 60"/>
                <a:gd name="T30" fmla="*/ 18 w 71"/>
                <a:gd name="T31" fmla="*/ 50 h 60"/>
                <a:gd name="T32" fmla="*/ 12 w 71"/>
                <a:gd name="T33" fmla="*/ 56 h 60"/>
                <a:gd name="T34" fmla="*/ 6 w 71"/>
                <a:gd name="T35" fmla="*/ 56 h 60"/>
                <a:gd name="T36" fmla="*/ 6 w 71"/>
                <a:gd name="T37" fmla="*/ 56 h 60"/>
                <a:gd name="T38" fmla="*/ 6 w 71"/>
                <a:gd name="T39" fmla="*/ 4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2 h 162"/>
                <a:gd name="T10" fmla="*/ 96 w 161"/>
                <a:gd name="T11" fmla="*/ 68 h 162"/>
                <a:gd name="T12" fmla="*/ 102 w 161"/>
                <a:gd name="T13" fmla="*/ 80 h 162"/>
                <a:gd name="T14" fmla="*/ 108 w 161"/>
                <a:gd name="T15" fmla="*/ 92 h 162"/>
                <a:gd name="T16" fmla="*/ 120 w 161"/>
                <a:gd name="T17" fmla="*/ 104 h 162"/>
                <a:gd name="T18" fmla="*/ 143 w 161"/>
                <a:gd name="T19" fmla="*/ 122 h 162"/>
                <a:gd name="T20" fmla="*/ 155 w 161"/>
                <a:gd name="T21" fmla="*/ 154 h 162"/>
                <a:gd name="T22" fmla="*/ 161 w 161"/>
                <a:gd name="T23" fmla="*/ 172 h 162"/>
                <a:gd name="T24" fmla="*/ 161 w 161"/>
                <a:gd name="T25" fmla="*/ 178 h 162"/>
                <a:gd name="T26" fmla="*/ 96 w 161"/>
                <a:gd name="T27" fmla="*/ 110 h 162"/>
                <a:gd name="T28" fmla="*/ 30 w 161"/>
                <a:gd name="T29" fmla="*/ 6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8 h 60"/>
                <a:gd name="T4" fmla="*/ 41 w 59"/>
                <a:gd name="T5" fmla="*/ 44 h 60"/>
                <a:gd name="T6" fmla="*/ 47 w 59"/>
                <a:gd name="T7" fmla="*/ 50 h 60"/>
                <a:gd name="T8" fmla="*/ 53 w 59"/>
                <a:gd name="T9" fmla="*/ 62 h 60"/>
                <a:gd name="T10" fmla="*/ 53 w 59"/>
                <a:gd name="T11" fmla="*/ 68 h 60"/>
                <a:gd name="T12" fmla="*/ 47 w 59"/>
                <a:gd name="T13" fmla="*/ 62 h 60"/>
                <a:gd name="T14" fmla="*/ 35 w 59"/>
                <a:gd name="T15" fmla="*/ 56 h 60"/>
                <a:gd name="T16" fmla="*/ 23 w 59"/>
                <a:gd name="T17" fmla="*/ 44 h 60"/>
                <a:gd name="T18" fmla="*/ 17 w 59"/>
                <a:gd name="T19" fmla="*/ 3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4 h 204"/>
                <a:gd name="T2" fmla="*/ 245 w 245"/>
                <a:gd name="T3" fmla="*/ 50 h 204"/>
                <a:gd name="T4" fmla="*/ 209 w 245"/>
                <a:gd name="T5" fmla="*/ 92 h 204"/>
                <a:gd name="T6" fmla="*/ 143 w 245"/>
                <a:gd name="T7" fmla="*/ 148 h 204"/>
                <a:gd name="T8" fmla="*/ 167 w 245"/>
                <a:gd name="T9" fmla="*/ 173 h 204"/>
                <a:gd name="T10" fmla="*/ 179 w 245"/>
                <a:gd name="T11" fmla="*/ 228 h 204"/>
                <a:gd name="T12" fmla="*/ 77 w 245"/>
                <a:gd name="T13" fmla="*/ 148 h 204"/>
                <a:gd name="T14" fmla="*/ 47 w 245"/>
                <a:gd name="T15" fmla="*/ 92 h 204"/>
                <a:gd name="T16" fmla="*/ 89 w 245"/>
                <a:gd name="T17" fmla="*/ 74 h 204"/>
                <a:gd name="T18" fmla="*/ 59 w 245"/>
                <a:gd name="T19" fmla="*/ 4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4 h 204"/>
                <a:gd name="T50" fmla="*/ 233 w 245"/>
                <a:gd name="T51" fmla="*/ 4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0EC6AF-D87D-4513-B7BF-CF41C17B1AD9}" type="slidenum">
              <a:rPr lang="nb-NO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652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95F899B-D5C0-4794-B8A6-C3B47650185F}" type="datetimeFigureOut">
              <a:rPr lang="nb-NO" smtClean="0">
                <a:solidFill>
                  <a:srgbClr val="073E87"/>
                </a:solidFill>
              </a:rPr>
              <a:pPr/>
              <a:t>14.04.2013</a:t>
            </a:fld>
            <a:endParaRPr lang="nb-NO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b-NO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7CCC6CF-0EDF-45FA-87EE-E415406498B9}" type="slidenum">
              <a:rPr lang="nb-NO" smtClean="0">
                <a:solidFill>
                  <a:srgbClr val="073E87"/>
                </a:solidFill>
              </a:rPr>
              <a:pPr/>
              <a:t>‹#›</a:t>
            </a:fld>
            <a:endParaRPr lang="nb-NO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4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755576" y="338666"/>
            <a:ext cx="8136904" cy="3378365"/>
          </a:xfrm>
        </p:spPr>
        <p:txBody>
          <a:bodyPr>
            <a:normAutofit/>
          </a:bodyPr>
          <a:lstStyle/>
          <a:p>
            <a:pPr algn="ctr"/>
            <a:r>
              <a:rPr lang="nb-NO" sz="5400" b="1" dirty="0" smtClean="0"/>
              <a:t>EM 2015 i et rekrutteringsperspektiv</a:t>
            </a:r>
            <a:br>
              <a:rPr lang="nb-NO" sz="5400" b="1" dirty="0" smtClean="0"/>
            </a:br>
            <a:endParaRPr lang="nb-NO" sz="5400" b="1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half" idx="2"/>
          </p:nvPr>
        </p:nvSpPr>
        <p:spPr>
          <a:xfrm>
            <a:off x="1763688" y="3933056"/>
            <a:ext cx="5410944" cy="1705992"/>
          </a:xfrm>
        </p:spPr>
        <p:txBody>
          <a:bodyPr>
            <a:normAutofit lnSpcReduction="10000"/>
          </a:bodyPr>
          <a:lstStyle/>
          <a:p>
            <a:pPr algn="ctr"/>
            <a:r>
              <a:rPr lang="nb-NO" sz="3200" dirty="0" smtClean="0"/>
              <a:t>Innledning</a:t>
            </a:r>
          </a:p>
          <a:p>
            <a:pPr algn="ctr"/>
            <a:r>
              <a:rPr lang="nb-NO" sz="3200" dirty="0" smtClean="0"/>
              <a:t>Jan Aasen</a:t>
            </a:r>
          </a:p>
          <a:p>
            <a:pPr algn="ctr"/>
            <a:r>
              <a:rPr lang="nb-NO" sz="3200" dirty="0" smtClean="0"/>
              <a:t>President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4526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r="60125" b="7556"/>
          <a:stretch/>
        </p:blipFill>
        <p:spPr bwMode="auto">
          <a:xfrm>
            <a:off x="0" y="908720"/>
            <a:ext cx="5953497" cy="597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5953496" y="931640"/>
            <a:ext cx="31905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/>
              <a:t>«Arrangørene mener de har gode kort på hånden når de søker om millioner til et bridge-EM i Tromsø. Et av trumfkortene er kinesisk næringsliv»</a:t>
            </a:r>
            <a:endParaRPr lang="nb-NO" sz="3200" b="1" dirty="0"/>
          </a:p>
        </p:txBody>
      </p:sp>
    </p:spTree>
    <p:extLst>
      <p:ext uri="{BB962C8B-B14F-4D97-AF65-F5344CB8AC3E}">
        <p14:creationId xmlns:p14="http://schemas.microsoft.com/office/powerpoint/2010/main" val="17934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0" t="19334" r="36375" b="39830"/>
          <a:stretch/>
        </p:blipFill>
        <p:spPr bwMode="auto">
          <a:xfrm>
            <a:off x="-10656" y="980728"/>
            <a:ext cx="59953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995300" y="1268760"/>
            <a:ext cx="31132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«Tromsø er en internasjonal by, og med deltakere fra Europa og resten av verden vil EM 2015 bidra til ytterligere å befeste dette og at Tromsø er en </a:t>
            </a:r>
            <a:r>
              <a:rPr lang="nb-NO" sz="2800" b="1" dirty="0" err="1" smtClean="0"/>
              <a:t>arrangementsby</a:t>
            </a:r>
            <a:r>
              <a:rPr lang="nb-NO" sz="2800" b="1" dirty="0" smtClean="0"/>
              <a:t> og tankesportbyen.»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27390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kan EM bidra til 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608512"/>
          </a:xfrm>
        </p:spPr>
        <p:txBody>
          <a:bodyPr>
            <a:normAutofit/>
          </a:bodyPr>
          <a:lstStyle/>
          <a:p>
            <a:r>
              <a:rPr lang="nb-NO" dirty="0" err="1" smtClean="0"/>
              <a:t>Mediaomtale</a:t>
            </a:r>
            <a:r>
              <a:rPr lang="nb-NO" dirty="0" smtClean="0"/>
              <a:t> – vi lærer </a:t>
            </a:r>
            <a:r>
              <a:rPr lang="nb-NO" dirty="0" err="1" smtClean="0"/>
              <a:t>mediahåndtering</a:t>
            </a:r>
            <a:endParaRPr lang="nb-NO" dirty="0" smtClean="0"/>
          </a:p>
          <a:p>
            <a:r>
              <a:rPr lang="nb-NO" dirty="0" smtClean="0"/>
              <a:t>Kontakt med næringsliv og offentlige myndigheter</a:t>
            </a:r>
          </a:p>
          <a:p>
            <a:pPr lvl="1"/>
            <a:r>
              <a:rPr lang="nb-NO" dirty="0" smtClean="0"/>
              <a:t>Lære hvordan vi bør arbeide for å få sponsorer, offentlig støtte</a:t>
            </a:r>
          </a:p>
          <a:p>
            <a:pPr lvl="1"/>
            <a:r>
              <a:rPr lang="nb-NO" dirty="0" smtClean="0"/>
              <a:t>Markedsføre bridge og vise hva vi står for</a:t>
            </a:r>
          </a:p>
          <a:p>
            <a:r>
              <a:rPr lang="nb-NO" dirty="0" smtClean="0"/>
              <a:t>Verdiskapning – beregnet at det vil bli økonomiske effekter i Tromsø i størrelsesorden 55 </a:t>
            </a:r>
            <a:r>
              <a:rPr lang="nb-NO" dirty="0" err="1" smtClean="0"/>
              <a:t>mill</a:t>
            </a:r>
            <a:r>
              <a:rPr lang="nb-NO" dirty="0" smtClean="0"/>
              <a:t> kroner</a:t>
            </a:r>
          </a:p>
          <a:p>
            <a:r>
              <a:rPr lang="nb-NO" dirty="0" smtClean="0"/>
              <a:t>Samfunnsrolle – Ungdomsfestival med tema «Forbrødring over landegrenser»</a:t>
            </a:r>
          </a:p>
        </p:txBody>
      </p:sp>
    </p:spTree>
    <p:extLst>
      <p:ext uri="{BB962C8B-B14F-4D97-AF65-F5344CB8AC3E}">
        <p14:creationId xmlns:p14="http://schemas.microsoft.com/office/powerpoint/2010/main" val="21311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Behov for dugnadsinnsats EM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744416"/>
          </a:xfrm>
        </p:spPr>
        <p:txBody>
          <a:bodyPr>
            <a:normAutofit/>
          </a:bodyPr>
          <a:lstStyle/>
          <a:p>
            <a:r>
              <a:rPr lang="nb-NO" sz="2800" dirty="0" smtClean="0"/>
              <a:t>Behov for 50 – 70 frivillige under åpent EM, 20 – 30 under ungdoms-EM</a:t>
            </a:r>
          </a:p>
          <a:p>
            <a:r>
              <a:rPr lang="nb-NO" sz="2800" dirty="0" smtClean="0"/>
              <a:t>Anslått 10 000 dugnadstimer fram til 2015</a:t>
            </a:r>
          </a:p>
          <a:p>
            <a:r>
              <a:rPr lang="nb-NO" sz="2800" dirty="0" smtClean="0"/>
              <a:t>Invitere fra alle klubbene i NBF – Frivillighetsprogrammet</a:t>
            </a:r>
          </a:p>
        </p:txBody>
      </p:sp>
    </p:spTree>
    <p:extLst>
      <p:ext uri="{BB962C8B-B14F-4D97-AF65-F5344CB8AC3E}">
        <p14:creationId xmlns:p14="http://schemas.microsoft.com/office/powerpoint/2010/main" val="25569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395537" y="1844824"/>
            <a:ext cx="7884864" cy="5013176"/>
          </a:xfrm>
        </p:spPr>
        <p:txBody>
          <a:bodyPr>
            <a:normAutofit/>
          </a:bodyPr>
          <a:lstStyle/>
          <a:p>
            <a:r>
              <a:rPr lang="nb-NO" sz="2800" b="1" dirty="0" smtClean="0"/>
              <a:t>Rekruttere flere frivillige fram mot EM-2015</a:t>
            </a:r>
          </a:p>
          <a:p>
            <a:pPr lvl="1"/>
            <a:r>
              <a:rPr lang="nb-NO" dirty="0" smtClean="0"/>
              <a:t>Opplæring / Kompetansetiltak</a:t>
            </a:r>
          </a:p>
          <a:p>
            <a:pPr lvl="1"/>
            <a:r>
              <a:rPr lang="nb-NO" dirty="0" smtClean="0"/>
              <a:t>Programmet vil bestå av forpliktelser i kombinasjon med insentiver</a:t>
            </a:r>
          </a:p>
          <a:p>
            <a:pPr lvl="1"/>
            <a:r>
              <a:rPr lang="nb-NO" dirty="0" smtClean="0"/>
              <a:t>Målet er </a:t>
            </a:r>
          </a:p>
          <a:p>
            <a:pPr lvl="2"/>
            <a:r>
              <a:rPr lang="nb-NO" dirty="0" smtClean="0"/>
              <a:t>økt fokus og synliggjøring av alle medlemmene som gjør en innsats</a:t>
            </a:r>
          </a:p>
          <a:p>
            <a:pPr lvl="2"/>
            <a:r>
              <a:rPr lang="nb-NO" dirty="0" smtClean="0"/>
              <a:t>øke kompetansen i klubber og kretser</a:t>
            </a:r>
          </a:p>
          <a:p>
            <a:pPr lvl="2"/>
            <a:r>
              <a:rPr lang="nb-NO" dirty="0" smtClean="0"/>
              <a:t>sikre tilstrekkelig antall frivillige til EM 2015</a:t>
            </a:r>
          </a:p>
          <a:p>
            <a:pPr lvl="1"/>
            <a:r>
              <a:rPr lang="nb-NO" dirty="0" smtClean="0"/>
              <a:t>Aktuelle insentiver</a:t>
            </a:r>
          </a:p>
          <a:p>
            <a:pPr lvl="2"/>
            <a:r>
              <a:rPr lang="nb-NO" dirty="0" smtClean="0"/>
              <a:t>Tenerife, EM 2015, bridgefestivalen, deltakelse kurs- og samlinger nasjonalt og internasjonalt, stipend ++</a:t>
            </a:r>
          </a:p>
          <a:p>
            <a:pPr lvl="1"/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Frivillighetsprogram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53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/>
              <a:t>EM vil også bidra til</a:t>
            </a:r>
          </a:p>
          <a:p>
            <a:r>
              <a:rPr lang="nb-NO" dirty="0" smtClean="0"/>
              <a:t>Spillelokaler i sentrum vil gjøre arrangementet og bridge synlige i bybildet i Tromsø</a:t>
            </a:r>
          </a:p>
          <a:p>
            <a:r>
              <a:rPr lang="nb-NO" dirty="0" smtClean="0"/>
              <a:t>Markedsføring for et bredere publikum ved bruk av ordinære markedsføringsaktiviteter</a:t>
            </a:r>
          </a:p>
          <a:p>
            <a:r>
              <a:rPr lang="nb-NO" dirty="0" smtClean="0"/>
              <a:t>Nye målgrupper vil bli kjent med bridge</a:t>
            </a:r>
          </a:p>
          <a:p>
            <a:pPr lvl="1"/>
            <a:r>
              <a:rPr lang="nb-NO" dirty="0" smtClean="0"/>
              <a:t>Ansatte i hoteller, restauranter, butikker </a:t>
            </a:r>
            <a:r>
              <a:rPr lang="nb-NO" dirty="0" err="1" smtClean="0"/>
              <a:t>etc</a:t>
            </a:r>
            <a:endParaRPr lang="nb-NO" dirty="0"/>
          </a:p>
          <a:p>
            <a:pPr lvl="1"/>
            <a:r>
              <a:rPr lang="nb-NO" dirty="0" smtClean="0"/>
              <a:t>Sponsorer og de som inngår i partnerskapet med næringslivet</a:t>
            </a:r>
          </a:p>
          <a:p>
            <a:pPr lvl="1"/>
            <a:r>
              <a:rPr lang="nb-NO" dirty="0" smtClean="0"/>
              <a:t>Bidragsytere til den internasjonale ungdomsfestivalen</a:t>
            </a:r>
          </a:p>
          <a:p>
            <a:pPr lvl="1"/>
            <a:endParaRPr lang="nb-NO" dirty="0" smtClean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Andre effekter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71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2700"/>
            <a:ext cx="911860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>
            <a:off x="2051050" y="3860800"/>
            <a:ext cx="4176713" cy="1871663"/>
          </a:xfrm>
          <a:prstGeom prst="ellipse">
            <a:avLst/>
          </a:prstGeom>
          <a:noFill/>
          <a:ln w="889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b="1" dirty="0">
                <a:solidFill>
                  <a:srgbClr val="FFFF00"/>
                </a:solidFill>
              </a:rPr>
              <a:t>Alternativ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b="1" dirty="0">
                <a:solidFill>
                  <a:srgbClr val="FFFF00"/>
                </a:solidFill>
              </a:rPr>
              <a:t>The cruise terminal</a:t>
            </a:r>
          </a:p>
        </p:txBody>
      </p:sp>
      <p:sp>
        <p:nvSpPr>
          <p:cNvPr id="7" name="Ellipse 6"/>
          <p:cNvSpPr/>
          <p:nvPr/>
        </p:nvSpPr>
        <p:spPr>
          <a:xfrm>
            <a:off x="5219700" y="2636838"/>
            <a:ext cx="3384550" cy="1655762"/>
          </a:xfrm>
          <a:prstGeom prst="ellipse">
            <a:avLst/>
          </a:prstGeom>
          <a:noFill/>
          <a:ln w="889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b="1" dirty="0">
                <a:solidFill>
                  <a:srgbClr val="FFFF00"/>
                </a:solidFill>
              </a:rPr>
              <a:t>Alternativ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b="1" dirty="0" err="1">
                <a:solidFill>
                  <a:srgbClr val="FFFF00"/>
                </a:solidFill>
              </a:rPr>
              <a:t>Congress</a:t>
            </a:r>
            <a:r>
              <a:rPr lang="nb-NO" sz="2400" b="1" dirty="0">
                <a:solidFill>
                  <a:srgbClr val="FFFF00"/>
                </a:solidFill>
              </a:rPr>
              <a:t> halls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043608" y="5732463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400" b="1" dirty="0" smtClean="0"/>
              <a:t>Spillelokaler</a:t>
            </a:r>
            <a:endParaRPr lang="nb-NO" sz="5400" b="1" dirty="0"/>
          </a:p>
        </p:txBody>
      </p:sp>
    </p:spTree>
    <p:extLst>
      <p:ext uri="{BB962C8B-B14F-4D97-AF65-F5344CB8AC3E}">
        <p14:creationId xmlns:p14="http://schemas.microsoft.com/office/powerpoint/2010/main" val="5393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t="17410" r="24207" b="42551"/>
          <a:stretch>
            <a:fillRect/>
          </a:stretch>
        </p:blipFill>
        <p:spPr bwMode="auto">
          <a:xfrm>
            <a:off x="0" y="44450"/>
            <a:ext cx="9144000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5580063" y="6045200"/>
            <a:ext cx="1439862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b="1" dirty="0" err="1">
                <a:solidFill>
                  <a:srgbClr val="463416"/>
                </a:solidFill>
              </a:rPr>
              <a:t>Temporary</a:t>
            </a:r>
            <a:endParaRPr lang="nb-NO" b="1" dirty="0">
              <a:solidFill>
                <a:srgbClr val="463416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6084168" y="4941168"/>
            <a:ext cx="432048" cy="11039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b="1" dirty="0" err="1">
                <a:solidFill>
                  <a:srgbClr val="463416"/>
                </a:solidFill>
              </a:rPr>
              <a:t>Temporary</a:t>
            </a:r>
            <a:endParaRPr lang="nb-NO" sz="1400" b="1" dirty="0">
              <a:solidFill>
                <a:srgbClr val="463416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 rot="-1860000">
            <a:off x="614363" y="1958975"/>
            <a:ext cx="1441450" cy="708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b="1" dirty="0" err="1">
                <a:solidFill>
                  <a:srgbClr val="463416"/>
                </a:solidFill>
              </a:rPr>
              <a:t>Temporary</a:t>
            </a:r>
            <a:r>
              <a:rPr lang="nb-NO" b="1" dirty="0">
                <a:solidFill>
                  <a:srgbClr val="463416"/>
                </a:solidFill>
              </a:rPr>
              <a:t> hall</a:t>
            </a:r>
          </a:p>
        </p:txBody>
      </p:sp>
      <p:sp>
        <p:nvSpPr>
          <p:cNvPr id="8" name="Ellipse 7"/>
          <p:cNvSpPr/>
          <p:nvPr/>
        </p:nvSpPr>
        <p:spPr>
          <a:xfrm>
            <a:off x="179388" y="1317625"/>
            <a:ext cx="2933700" cy="2743200"/>
          </a:xfrm>
          <a:prstGeom prst="ellipse">
            <a:avLst/>
          </a:prstGeom>
          <a:noFill/>
          <a:ln w="889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 rot="-1860000">
            <a:off x="915988" y="2670175"/>
            <a:ext cx="1651000" cy="9223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b="1" dirty="0" err="1">
                <a:solidFill>
                  <a:srgbClr val="463416"/>
                </a:solidFill>
              </a:rPr>
              <a:t>Clarion</a:t>
            </a:r>
            <a:r>
              <a:rPr lang="nb-NO" b="1" dirty="0">
                <a:solidFill>
                  <a:srgbClr val="463416"/>
                </a:solidFill>
              </a:rPr>
              <a:t> </a:t>
            </a:r>
            <a:r>
              <a:rPr lang="nb-NO" b="1" dirty="0" err="1">
                <a:solidFill>
                  <a:srgbClr val="463416"/>
                </a:solidFill>
              </a:rPr>
              <a:t>hotel</a:t>
            </a:r>
            <a:endParaRPr lang="nb-NO" b="1" dirty="0">
              <a:solidFill>
                <a:srgbClr val="463416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600" dirty="0">
                <a:solidFill>
                  <a:srgbClr val="463416"/>
                </a:solidFill>
              </a:rPr>
              <a:t>C-hall: 1800 m2</a:t>
            </a:r>
          </a:p>
        </p:txBody>
      </p:sp>
      <p:sp>
        <p:nvSpPr>
          <p:cNvPr id="12" name="Rektangel 11"/>
          <p:cNvSpPr/>
          <p:nvPr/>
        </p:nvSpPr>
        <p:spPr>
          <a:xfrm rot="2400000">
            <a:off x="350838" y="5037138"/>
            <a:ext cx="1916112" cy="498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dirty="0">
                <a:solidFill>
                  <a:srgbClr val="FFFFFF"/>
                </a:solidFill>
              </a:rPr>
              <a:t>New </a:t>
            </a:r>
            <a:r>
              <a:rPr lang="nb-NO" dirty="0" err="1">
                <a:solidFill>
                  <a:srgbClr val="FFFFFF"/>
                </a:solidFill>
              </a:rPr>
              <a:t>Harbour</a:t>
            </a:r>
            <a:r>
              <a:rPr lang="nb-NO" dirty="0">
                <a:solidFill>
                  <a:srgbClr val="FFFFFF"/>
                </a:solidFill>
              </a:rPr>
              <a:t> terminal</a:t>
            </a:r>
          </a:p>
        </p:txBody>
      </p:sp>
      <p:sp>
        <p:nvSpPr>
          <p:cNvPr id="14" name="Ellipse 13"/>
          <p:cNvSpPr/>
          <p:nvPr/>
        </p:nvSpPr>
        <p:spPr>
          <a:xfrm>
            <a:off x="4572000" y="3716338"/>
            <a:ext cx="3384550" cy="3025775"/>
          </a:xfrm>
          <a:prstGeom prst="ellipse">
            <a:avLst/>
          </a:prstGeom>
          <a:noFill/>
          <a:ln w="889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133975" y="4221163"/>
            <a:ext cx="1152525" cy="9366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b="1" dirty="0">
                <a:solidFill>
                  <a:srgbClr val="463416"/>
                </a:solidFill>
              </a:rPr>
              <a:t>SAS-</a:t>
            </a:r>
            <a:r>
              <a:rPr lang="nb-NO" b="1" dirty="0" err="1">
                <a:solidFill>
                  <a:srgbClr val="463416"/>
                </a:solidFill>
              </a:rPr>
              <a:t>hotel</a:t>
            </a:r>
            <a:endParaRPr lang="nb-NO" b="1" dirty="0">
              <a:solidFill>
                <a:srgbClr val="463416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516688" y="5157788"/>
            <a:ext cx="1150937" cy="9350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b="1" dirty="0">
                <a:solidFill>
                  <a:srgbClr val="463416"/>
                </a:solidFill>
              </a:rPr>
              <a:t>Rica-</a:t>
            </a:r>
            <a:r>
              <a:rPr lang="nb-NO" b="1" dirty="0" err="1">
                <a:solidFill>
                  <a:srgbClr val="463416"/>
                </a:solidFill>
              </a:rPr>
              <a:t>hotel</a:t>
            </a:r>
            <a:endParaRPr lang="nb-NO" b="1" dirty="0">
              <a:solidFill>
                <a:srgbClr val="463416"/>
              </a:solidFill>
            </a:endParaRPr>
          </a:p>
        </p:txBody>
      </p:sp>
      <p:sp>
        <p:nvSpPr>
          <p:cNvPr id="20" name="Bildeforklaring formet som Pil mot venstre og høyre 19"/>
          <p:cNvSpPr/>
          <p:nvPr/>
        </p:nvSpPr>
        <p:spPr>
          <a:xfrm rot="2160000">
            <a:off x="2479675" y="4295775"/>
            <a:ext cx="2159000" cy="585788"/>
          </a:xfrm>
          <a:prstGeom prst="left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b="1" dirty="0" err="1">
                <a:solidFill>
                  <a:srgbClr val="463416"/>
                </a:solidFill>
              </a:rPr>
              <a:t>Distance</a:t>
            </a:r>
            <a:r>
              <a:rPr lang="nb-NO" sz="1400" b="1" dirty="0">
                <a:solidFill>
                  <a:srgbClr val="463416"/>
                </a:solidFill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b="1" dirty="0">
                <a:solidFill>
                  <a:srgbClr val="463416"/>
                </a:solidFill>
              </a:rPr>
              <a:t>150 meter</a:t>
            </a:r>
          </a:p>
        </p:txBody>
      </p:sp>
      <p:sp>
        <p:nvSpPr>
          <p:cNvPr id="21" name="Avrundet rektangel 20"/>
          <p:cNvSpPr/>
          <p:nvPr/>
        </p:nvSpPr>
        <p:spPr>
          <a:xfrm>
            <a:off x="323850" y="44450"/>
            <a:ext cx="8496300" cy="12731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800" b="1" dirty="0">
                <a:solidFill>
                  <a:srgbClr val="463416"/>
                </a:solidFill>
              </a:rPr>
              <a:t>Alt 2: </a:t>
            </a:r>
            <a:r>
              <a:rPr lang="nb-NO" sz="2800" b="1" dirty="0" err="1">
                <a:solidFill>
                  <a:srgbClr val="463416"/>
                </a:solidFill>
              </a:rPr>
              <a:t>Congress</a:t>
            </a:r>
            <a:r>
              <a:rPr lang="nb-NO" sz="2800" b="1" dirty="0">
                <a:solidFill>
                  <a:srgbClr val="463416"/>
                </a:solidFill>
              </a:rPr>
              <a:t> halls in combination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800" b="1" dirty="0" err="1">
                <a:solidFill>
                  <a:srgbClr val="463416"/>
                </a:solidFill>
              </a:rPr>
              <a:t>with</a:t>
            </a:r>
            <a:r>
              <a:rPr lang="nb-NO" sz="2800" b="1" dirty="0">
                <a:solidFill>
                  <a:srgbClr val="463416"/>
                </a:solidFill>
              </a:rPr>
              <a:t> </a:t>
            </a:r>
            <a:r>
              <a:rPr lang="nb-NO" sz="2800" b="1" dirty="0" err="1">
                <a:solidFill>
                  <a:srgbClr val="463416"/>
                </a:solidFill>
              </a:rPr>
              <a:t>temporary</a:t>
            </a:r>
            <a:r>
              <a:rPr lang="nb-NO" sz="2800" b="1" dirty="0">
                <a:solidFill>
                  <a:srgbClr val="463416"/>
                </a:solidFill>
              </a:rPr>
              <a:t> halls</a:t>
            </a:r>
          </a:p>
        </p:txBody>
      </p:sp>
    </p:spTree>
    <p:extLst>
      <p:ext uri="{BB962C8B-B14F-4D97-AF65-F5344CB8AC3E}">
        <p14:creationId xmlns:p14="http://schemas.microsoft.com/office/powerpoint/2010/main" val="40624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Næringslivsprogram - partnerskap</a:t>
            </a:r>
            <a:endParaRPr lang="nb-NO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113146"/>
              </p:ext>
            </p:extLst>
          </p:nvPr>
        </p:nvGraphicFramePr>
        <p:xfrm>
          <a:off x="611560" y="1556792"/>
          <a:ext cx="8136904" cy="4695878"/>
        </p:xfrm>
        <a:graphic>
          <a:graphicData uri="http://schemas.openxmlformats.org/drawingml/2006/table">
            <a:tbl>
              <a:tblPr firstRow="1" firstCol="1" bandRow="1"/>
              <a:tblGrid>
                <a:gridCol w="2009997"/>
                <a:gridCol w="2168036"/>
                <a:gridCol w="1977689"/>
                <a:gridCol w="1981182"/>
              </a:tblGrid>
              <a:tr h="262618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1.uke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uke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6261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Hovedopplegg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Tillegg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dager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dager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dager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dager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1a) Bridgekurs del 1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4) Næringslivssymposium i Tromsø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næringsliv og politikere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7) Hurtigruta + turnering på Nordkapp-platået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10a) Deltakelse i turneringer Åpent EM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1b) Deltakelse i turneringer Åpent EM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5a) Deltakelse i turneringer Åpent EM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8) Faglig seminar pr bedrift/ bransje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10b) Deltakelse i egne turneringer Åpent EM for nybegynnere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2a) Faglig seminar pr bedrift/ bransje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5b) Deltakelse i egne turneringer Åpent EM for nybegynnere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9) Opplevelser / kulturprogram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11) Opplevelser / kulturprogram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3) Opplevelser / kulturprogram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6) Opplevelser / kulturprogram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6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Sponsorprogram</a:t>
            </a:r>
            <a:endParaRPr lang="nb-NO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482026"/>
              </p:ext>
            </p:extLst>
          </p:nvPr>
        </p:nvGraphicFramePr>
        <p:xfrm>
          <a:off x="755576" y="1628804"/>
          <a:ext cx="7632849" cy="4667547"/>
        </p:xfrm>
        <a:graphic>
          <a:graphicData uri="http://schemas.openxmlformats.org/drawingml/2006/table">
            <a:tbl>
              <a:tblPr firstRow="1" firstCol="1" bandRow="1"/>
              <a:tblGrid>
                <a:gridCol w="3936638"/>
                <a:gridCol w="1992941"/>
                <a:gridCol w="1703270"/>
              </a:tblGrid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Bransje / områder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Antall andeler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Beløp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Restauranter og puber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50.000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IT, kopiering, telefoni, nett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50.000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Flyselskap </a:t>
                      </a:r>
                      <a:r>
                        <a:rPr lang="nb-NO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evt</a:t>
                      </a:r>
                      <a:r>
                        <a:rPr lang="nb-N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flere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300.000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Fiskeeksport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100.000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Turistvirksomhet (opplevelser/kultur mv)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50.000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Forretninger i sentrum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50.000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Media / aviser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50.000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Profilering / profilartikler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50.000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Leverandører til cateringen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50.000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Drikkevarer / vann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100.000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Nasjonale firmaer 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400.000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SUM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1.250.000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5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åre 7 beste nordlyst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150938" y="476250"/>
            <a:ext cx="7993062" cy="1143000"/>
          </a:xfrm>
        </p:spPr>
        <p:txBody>
          <a:bodyPr/>
          <a:lstStyle/>
          <a:p>
            <a:pPr eaLnBrk="1" hangingPunct="1">
              <a:defRPr/>
            </a:pPr>
            <a:r>
              <a:rPr lang="nb-NO" sz="6000" b="1" smtClean="0"/>
              <a:t>EM 2015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58888" y="1628775"/>
            <a:ext cx="7777162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nb-NO" sz="4000" b="1" smtClean="0"/>
              <a:t>Open championship </a:t>
            </a:r>
            <a:br>
              <a:rPr lang="nb-NO" sz="4000" b="1" smtClean="0"/>
            </a:br>
            <a:r>
              <a:rPr lang="nb-NO" b="1" smtClean="0"/>
              <a:t>(1200 – 1500 participants)</a:t>
            </a:r>
          </a:p>
          <a:p>
            <a:pPr algn="ctr" eaLnBrk="1" hangingPunct="1">
              <a:lnSpc>
                <a:spcPct val="90000"/>
              </a:lnSpc>
            </a:pPr>
            <a:r>
              <a:rPr lang="nb-NO" sz="4000" b="1" smtClean="0"/>
              <a:t>Youth championship</a:t>
            </a:r>
            <a:br>
              <a:rPr lang="nb-NO" sz="4000" b="1" smtClean="0"/>
            </a:br>
            <a:r>
              <a:rPr lang="nb-NO" sz="2400" b="1" smtClean="0"/>
              <a:t>(500 – 600 participants)</a:t>
            </a:r>
          </a:p>
          <a:p>
            <a:pPr algn="ctr" eaLnBrk="1" hangingPunct="1">
              <a:lnSpc>
                <a:spcPct val="90000"/>
              </a:lnSpc>
            </a:pPr>
            <a:r>
              <a:rPr lang="nb-NO" sz="4000" b="1" smtClean="0"/>
              <a:t>International youth festival </a:t>
            </a:r>
            <a:br>
              <a:rPr lang="nb-NO" sz="4000" b="1" smtClean="0"/>
            </a:br>
            <a:r>
              <a:rPr lang="nb-NO" sz="2400" b="1" smtClean="0"/>
              <a:t>(600 – 700 participants)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2400" b="1" smtClean="0"/>
              <a:t>….and maybe</a:t>
            </a:r>
          </a:p>
          <a:p>
            <a:pPr algn="ctr" eaLnBrk="1" hangingPunct="1">
              <a:lnSpc>
                <a:spcPct val="90000"/>
              </a:lnSpc>
            </a:pPr>
            <a:r>
              <a:rPr lang="nb-NO" sz="4000" b="1" smtClean="0"/>
              <a:t>National bridgefestival </a:t>
            </a:r>
            <a:br>
              <a:rPr lang="nb-NO" sz="4000" b="1" smtClean="0"/>
            </a:br>
            <a:r>
              <a:rPr lang="nb-NO" sz="2400" b="1" smtClean="0"/>
              <a:t>(600 – 800 participants)</a:t>
            </a:r>
          </a:p>
        </p:txBody>
      </p:sp>
    </p:spTree>
    <p:extLst>
      <p:ext uri="{BB962C8B-B14F-4D97-AF65-F5344CB8AC3E}">
        <p14:creationId xmlns:p14="http://schemas.microsoft.com/office/powerpoint/2010/main" val="35212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832248"/>
          </a:xfrm>
        </p:spPr>
        <p:txBody>
          <a:bodyPr/>
          <a:lstStyle/>
          <a:p>
            <a:r>
              <a:rPr lang="nb-NO" dirty="0"/>
              <a:t>International </a:t>
            </a:r>
            <a:r>
              <a:rPr lang="nb-NO" dirty="0" err="1"/>
              <a:t>youth</a:t>
            </a:r>
            <a:r>
              <a:rPr lang="nb-NO" dirty="0"/>
              <a:t> </a:t>
            </a:r>
            <a:r>
              <a:rPr lang="nb-NO" dirty="0" smtClean="0"/>
              <a:t>festival</a:t>
            </a:r>
            <a:br>
              <a:rPr lang="nb-NO" dirty="0" smtClean="0"/>
            </a:br>
            <a:r>
              <a:rPr lang="nb-NO" sz="3200" dirty="0">
                <a:solidFill>
                  <a:srgbClr val="E3E3FF"/>
                </a:solidFill>
              </a:rPr>
              <a:t>Tema: «Forbrødring over landegrenser»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91136"/>
          </a:xfrm>
        </p:spPr>
        <p:txBody>
          <a:bodyPr/>
          <a:lstStyle/>
          <a:p>
            <a:pPr lvl="0"/>
            <a:r>
              <a:rPr lang="nb-NO" sz="2800" dirty="0" smtClean="0"/>
              <a:t>Antall deltakere</a:t>
            </a:r>
          </a:p>
          <a:p>
            <a:pPr lvl="1"/>
            <a:r>
              <a:rPr lang="nb-NO" sz="2400" dirty="0" smtClean="0"/>
              <a:t>400 </a:t>
            </a:r>
            <a:r>
              <a:rPr lang="nb-NO" sz="2400" dirty="0"/>
              <a:t>deltakere rekruttert av bedriftene i næringslivsprogrammet</a:t>
            </a:r>
          </a:p>
          <a:p>
            <a:pPr lvl="1"/>
            <a:r>
              <a:rPr lang="nb-NO" sz="2400" dirty="0"/>
              <a:t>200 deltakere fra de nasjonale bridgeforbundene i Europa</a:t>
            </a:r>
          </a:p>
          <a:p>
            <a:pPr lvl="1"/>
            <a:r>
              <a:rPr lang="nb-NO" sz="2400" dirty="0"/>
              <a:t>400 deltakere rekruttert og finansiert av andre, som for eksempel </a:t>
            </a:r>
            <a:r>
              <a:rPr lang="nb-NO" sz="2400" dirty="0" err="1"/>
              <a:t>f.eks</a:t>
            </a:r>
            <a:r>
              <a:rPr lang="nb-NO" sz="2400" dirty="0"/>
              <a:t> UD, ND, KD, </a:t>
            </a:r>
            <a:r>
              <a:rPr lang="nb-NO" sz="2400" dirty="0" err="1"/>
              <a:t>Barentsrådet</a:t>
            </a:r>
            <a:r>
              <a:rPr lang="nb-NO" sz="2400" dirty="0"/>
              <a:t>, Sametinget, kommunene, fylkeskommunene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0836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International </a:t>
            </a:r>
            <a:r>
              <a:rPr lang="nb-NO" dirty="0" err="1"/>
              <a:t>youth</a:t>
            </a:r>
            <a:r>
              <a:rPr lang="nb-NO" dirty="0"/>
              <a:t> </a:t>
            </a:r>
            <a:r>
              <a:rPr lang="nb-NO" dirty="0" smtClean="0"/>
              <a:t>festival</a:t>
            </a:r>
            <a:br>
              <a:rPr lang="nb-NO" dirty="0" smtClean="0"/>
            </a:br>
            <a:r>
              <a:rPr lang="nb-NO" sz="3200" dirty="0" smtClean="0"/>
              <a:t>Bridge </a:t>
            </a:r>
            <a:r>
              <a:rPr lang="nb-NO" sz="3200" dirty="0"/>
              <a:t>i kombinasjon med faglig opplegg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3184"/>
          </a:xfrm>
        </p:spPr>
        <p:txBody>
          <a:bodyPr/>
          <a:lstStyle/>
          <a:p>
            <a:pPr marL="0" indent="0">
              <a:buNone/>
            </a:pPr>
            <a:r>
              <a:rPr lang="nb-NO" sz="2400" dirty="0" smtClean="0"/>
              <a:t>Utkast til faglig opplegg / tema</a:t>
            </a:r>
          </a:p>
          <a:p>
            <a:r>
              <a:rPr lang="nb-NO" sz="2000" dirty="0" smtClean="0"/>
              <a:t>A</a:t>
            </a:r>
            <a:r>
              <a:rPr lang="nb-NO" sz="2000" dirty="0"/>
              <a:t>) Demokrati og velferd – den norske modellen</a:t>
            </a:r>
          </a:p>
          <a:p>
            <a:pPr lvl="1"/>
            <a:r>
              <a:rPr lang="nb-NO" sz="1800" dirty="0"/>
              <a:t>200-årsjubileet for grunnloven</a:t>
            </a:r>
          </a:p>
          <a:p>
            <a:pPr lvl="1"/>
            <a:r>
              <a:rPr lang="nb-NO" sz="1800" dirty="0"/>
              <a:t>Rettssystemet</a:t>
            </a:r>
          </a:p>
          <a:p>
            <a:pPr lvl="1"/>
            <a:r>
              <a:rPr lang="nb-NO" sz="1800" dirty="0"/>
              <a:t>Offentlig og privat samarbeid</a:t>
            </a:r>
          </a:p>
          <a:p>
            <a:r>
              <a:rPr lang="nb-NO" sz="2000" dirty="0"/>
              <a:t>B) To nasjonaliteter, ett land</a:t>
            </a:r>
          </a:p>
          <a:p>
            <a:pPr lvl="1"/>
            <a:r>
              <a:rPr lang="nb-NO" sz="1800" dirty="0"/>
              <a:t>Norsk og samisk i sameksistens – Besøke Sametinget (forutsatt finansiering)</a:t>
            </a:r>
          </a:p>
          <a:p>
            <a:r>
              <a:rPr lang="nb-NO" sz="2000" dirty="0"/>
              <a:t>C) Samarbeid på tvers av landegrenser </a:t>
            </a:r>
          </a:p>
          <a:p>
            <a:pPr lvl="1"/>
            <a:r>
              <a:rPr lang="nb-NO" sz="1800" dirty="0"/>
              <a:t>Nordkalottsamarbeid - </a:t>
            </a:r>
            <a:r>
              <a:rPr lang="nb-NO" sz="1800" dirty="0" err="1"/>
              <a:t>Barentsrådet</a:t>
            </a:r>
            <a:endParaRPr lang="nb-NO" sz="1800" dirty="0"/>
          </a:p>
          <a:p>
            <a:r>
              <a:rPr lang="nb-NO" sz="2000" dirty="0"/>
              <a:t>D) Rekruttering av studenter og arbeidskraft</a:t>
            </a:r>
          </a:p>
          <a:p>
            <a:pPr lvl="1"/>
            <a:r>
              <a:rPr lang="nb-NO" sz="1800" dirty="0"/>
              <a:t>Bedriftene i næringslivsprogrammet presenterer seg - Presentasjon av de fire bransjene + reiseliv</a:t>
            </a:r>
          </a:p>
          <a:p>
            <a:pPr lvl="1"/>
            <a:r>
              <a:rPr lang="nb-NO" sz="1800" dirty="0"/>
              <a:t>Studier ved universitetet, andre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8966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464496"/>
          </a:xfrm>
        </p:spPr>
        <p:txBody>
          <a:bodyPr>
            <a:noAutofit/>
          </a:bodyPr>
          <a:lstStyle/>
          <a:p>
            <a:r>
              <a:rPr lang="nb-NO" sz="2800" dirty="0" smtClean="0"/>
              <a:t>Omdømmebygging</a:t>
            </a:r>
          </a:p>
          <a:p>
            <a:r>
              <a:rPr lang="nb-NO" sz="2800" dirty="0" smtClean="0"/>
              <a:t>Kompetanseheving</a:t>
            </a:r>
          </a:p>
          <a:p>
            <a:r>
              <a:rPr lang="nb-NO" sz="2800" dirty="0" smtClean="0"/>
              <a:t>Engasjement – dugnad</a:t>
            </a:r>
          </a:p>
          <a:p>
            <a:r>
              <a:rPr lang="nb-NO" sz="2800" dirty="0" smtClean="0"/>
              <a:t>Oppmerksomhet – medieomtale</a:t>
            </a:r>
          </a:p>
          <a:p>
            <a:r>
              <a:rPr lang="nb-NO" sz="2800" dirty="0" smtClean="0"/>
              <a:t>Samfunnskontakt – offentlige myndigheter</a:t>
            </a:r>
          </a:p>
          <a:p>
            <a:r>
              <a:rPr lang="nb-NO" sz="2800" dirty="0" smtClean="0"/>
              <a:t>Inntektsbringende arbeid – offentlig og næringsliv </a:t>
            </a:r>
          </a:p>
          <a:p>
            <a:r>
              <a:rPr lang="nb-NO" sz="2800" dirty="0" smtClean="0"/>
              <a:t>Internasjonalt arbeid – EBL, næringslivskontakt, ungdomsfestival</a:t>
            </a:r>
            <a:endParaRPr lang="nb-NO" sz="2800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EM 2015 – Effekter for NBF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0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Jan Aasen\Dropbox\EM 2015\Tromsø mai 2012 -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r="7570"/>
          <a:stretch>
            <a:fillRect/>
          </a:stretch>
        </p:blipFill>
        <p:spPr bwMode="auto">
          <a:xfrm>
            <a:off x="14288" y="1979613"/>
            <a:ext cx="3275012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 descr="C:\Users\Jan Aasen\Dropbox\EM 2015\Tromsø mai 2012 -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79613"/>
            <a:ext cx="6024562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sz="5400" b="1" dirty="0" err="1" smtClean="0"/>
              <a:t>Welcome</a:t>
            </a:r>
            <a:r>
              <a:rPr lang="nb-NO" sz="5400" b="1" dirty="0" smtClean="0"/>
              <a:t> to EM 2015</a:t>
            </a:r>
            <a:endParaRPr lang="nb-NO" sz="5400" b="1" dirty="0"/>
          </a:p>
        </p:txBody>
      </p:sp>
    </p:spTree>
    <p:extLst>
      <p:ext uri="{BB962C8B-B14F-4D97-AF65-F5344CB8AC3E}">
        <p14:creationId xmlns:p14="http://schemas.microsoft.com/office/powerpoint/2010/main" val="12748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r="3043" b="8556"/>
          <a:stretch>
            <a:fillRect/>
          </a:stretch>
        </p:blipFill>
        <p:spPr bwMode="auto">
          <a:xfrm>
            <a:off x="4876800" y="2420938"/>
            <a:ext cx="4162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55563"/>
            <a:ext cx="4778376" cy="682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288" y="630238"/>
            <a:ext cx="8291512" cy="1143000"/>
          </a:xfrm>
        </p:spPr>
        <p:txBody>
          <a:bodyPr/>
          <a:lstStyle/>
          <a:p>
            <a:pPr>
              <a:defRPr/>
            </a:pPr>
            <a:r>
              <a:rPr lang="nb-NO" sz="5400" b="1" dirty="0" err="1" smtClean="0"/>
              <a:t>Welcome</a:t>
            </a:r>
            <a:r>
              <a:rPr lang="nb-NO" sz="5400" b="1" dirty="0" smtClean="0"/>
              <a:t> to Tromsø</a:t>
            </a:r>
            <a:endParaRPr lang="nb-NO" sz="5400" b="1" dirty="0"/>
          </a:p>
        </p:txBody>
      </p:sp>
    </p:spTree>
    <p:extLst>
      <p:ext uri="{BB962C8B-B14F-4D97-AF65-F5344CB8AC3E}">
        <p14:creationId xmlns:p14="http://schemas.microsoft.com/office/powerpoint/2010/main" val="774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1" t="36978" r="27982" b="41911"/>
          <a:stretch>
            <a:fillRect/>
          </a:stretch>
        </p:blipFill>
        <p:spPr bwMode="auto">
          <a:xfrm>
            <a:off x="250825" y="401638"/>
            <a:ext cx="4176713" cy="32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6" t="60732" r="58157" b="17413"/>
          <a:stretch>
            <a:fillRect/>
          </a:stretch>
        </p:blipFill>
        <p:spPr bwMode="auto">
          <a:xfrm>
            <a:off x="4643438" y="2203450"/>
            <a:ext cx="4105275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500563" y="476250"/>
            <a:ext cx="44275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000" b="1">
                <a:solidFill>
                  <a:srgbClr val="E3E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2015</a:t>
            </a:r>
          </a:p>
        </p:txBody>
      </p:sp>
      <p:sp>
        <p:nvSpPr>
          <p:cNvPr id="3" name="Avrundet rektangel 2"/>
          <p:cNvSpPr/>
          <p:nvPr/>
        </p:nvSpPr>
        <p:spPr>
          <a:xfrm>
            <a:off x="250825" y="3897313"/>
            <a:ext cx="4176713" cy="2444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 b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b="1" dirty="0">
                <a:solidFill>
                  <a:srgbClr val="FF0000"/>
                </a:solidFill>
              </a:rPr>
              <a:t>Open </a:t>
            </a:r>
            <a:r>
              <a:rPr lang="nb-NO" b="1" dirty="0" err="1">
                <a:solidFill>
                  <a:srgbClr val="FF0000"/>
                </a:solidFill>
              </a:rPr>
              <a:t>championship</a:t>
            </a:r>
            <a:r>
              <a:rPr lang="nb-NO" b="1" dirty="0">
                <a:solidFill>
                  <a:srgbClr val="FF0000"/>
                </a:solidFill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b="1" dirty="0">
                <a:solidFill>
                  <a:srgbClr val="FF0000"/>
                </a:solidFill>
              </a:rPr>
              <a:t>27th </a:t>
            </a:r>
            <a:r>
              <a:rPr lang="nb-NO" b="1" dirty="0" err="1">
                <a:solidFill>
                  <a:srgbClr val="FF0000"/>
                </a:solidFill>
              </a:rPr>
              <a:t>of</a:t>
            </a:r>
            <a:r>
              <a:rPr lang="nb-NO" b="1" dirty="0">
                <a:solidFill>
                  <a:srgbClr val="FF0000"/>
                </a:solidFill>
              </a:rPr>
              <a:t> June – 11th </a:t>
            </a:r>
            <a:r>
              <a:rPr lang="nb-NO" b="1" dirty="0" err="1">
                <a:solidFill>
                  <a:srgbClr val="FF0000"/>
                </a:solidFill>
              </a:rPr>
              <a:t>of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July</a:t>
            </a:r>
            <a:endParaRPr lang="nb-NO" b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 b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b="1" dirty="0" err="1">
                <a:solidFill>
                  <a:srgbClr val="FF0000"/>
                </a:solidFill>
              </a:rPr>
              <a:t>Youth</a:t>
            </a:r>
            <a:r>
              <a:rPr lang="nb-NO" b="1" dirty="0">
                <a:solidFill>
                  <a:srgbClr val="FF0000"/>
                </a:solidFill>
              </a:rPr>
              <a:t> festival: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b="1" dirty="0">
                <a:solidFill>
                  <a:srgbClr val="FF0000"/>
                </a:solidFill>
              </a:rPr>
              <a:t>12th to 18th </a:t>
            </a:r>
            <a:r>
              <a:rPr lang="nb-NO" b="1" dirty="0" err="1">
                <a:solidFill>
                  <a:srgbClr val="FF0000"/>
                </a:solidFill>
              </a:rPr>
              <a:t>of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July</a:t>
            </a:r>
            <a:endParaRPr lang="nb-NO" b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 b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b="1" dirty="0" err="1">
                <a:solidFill>
                  <a:srgbClr val="FF0000"/>
                </a:solidFill>
              </a:rPr>
              <a:t>Youth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championship</a:t>
            </a:r>
            <a:r>
              <a:rPr lang="nb-NO" b="1" dirty="0">
                <a:solidFill>
                  <a:srgbClr val="FF0000"/>
                </a:solidFill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b="1" dirty="0">
                <a:solidFill>
                  <a:srgbClr val="FF0000"/>
                </a:solidFill>
              </a:rPr>
              <a:t>19th to 25th </a:t>
            </a:r>
            <a:r>
              <a:rPr lang="nb-NO" b="1" dirty="0" err="1">
                <a:solidFill>
                  <a:srgbClr val="FF0000"/>
                </a:solidFill>
              </a:rPr>
              <a:t>of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July</a:t>
            </a:r>
            <a:endParaRPr lang="nb-NO" b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 fontScale="92500" lnSpcReduction="10000"/>
          </a:bodyPr>
          <a:lstStyle/>
          <a:p>
            <a:r>
              <a:rPr lang="nb-NO" sz="2600" dirty="0" smtClean="0"/>
              <a:t>Fortsette arbeidet med kurs og mottak i klubbene</a:t>
            </a:r>
          </a:p>
          <a:p>
            <a:r>
              <a:rPr lang="nb-NO" sz="2600" dirty="0" smtClean="0"/>
              <a:t>Økt kvalitet</a:t>
            </a:r>
          </a:p>
          <a:p>
            <a:r>
              <a:rPr lang="nb-NO" sz="2600" dirty="0" smtClean="0"/>
              <a:t>Klubbutvikling - klubbguider</a:t>
            </a:r>
          </a:p>
          <a:p>
            <a:r>
              <a:rPr lang="nb-NO" sz="2600" dirty="0" smtClean="0"/>
              <a:t>Kompetanseheving – EM 2015</a:t>
            </a:r>
          </a:p>
          <a:p>
            <a:r>
              <a:rPr lang="nb-NO" sz="2600" dirty="0" smtClean="0"/>
              <a:t>Nytt og økt turneringstilbud</a:t>
            </a:r>
          </a:p>
          <a:p>
            <a:r>
              <a:rPr lang="nb-NO" sz="2600" dirty="0" smtClean="0"/>
              <a:t>Sosial ramme</a:t>
            </a:r>
          </a:p>
          <a:p>
            <a:endParaRPr lang="nb-NO" sz="2600" dirty="0"/>
          </a:p>
          <a:p>
            <a:pPr>
              <a:buFont typeface="Wingdings" pitchFamily="2" charset="2"/>
              <a:buChar char="Ø"/>
            </a:pPr>
            <a:r>
              <a:rPr lang="nb-NO" sz="2800" b="1" dirty="0" smtClean="0"/>
              <a:t>Helt avgjørende med ildsjeler og velfungerende klubber</a:t>
            </a:r>
            <a:endParaRPr lang="nb-NO" sz="2800" b="1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Rekruttering – hva nå?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07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dirty="0" smtClean="0"/>
              <a:t>Kultur for frivillighet – få flere til å ville bidra</a:t>
            </a:r>
          </a:p>
          <a:p>
            <a:r>
              <a:rPr lang="nb-NO" dirty="0" smtClean="0"/>
              <a:t>Verdsette de som gjør en jobb – få en blomst for den jobben som gjøres og ikke fordi en slutter</a:t>
            </a:r>
          </a:p>
          <a:p>
            <a:r>
              <a:rPr lang="nb-NO" dirty="0" smtClean="0"/>
              <a:t>Det er et rekrutteringspotensiale – hvem er ikke spurt</a:t>
            </a:r>
          </a:p>
          <a:p>
            <a:r>
              <a:rPr lang="nb-NO" dirty="0" smtClean="0"/>
              <a:t>Ta vare på de frivillige som er rekruttert</a:t>
            </a:r>
          </a:p>
          <a:p>
            <a:r>
              <a:rPr lang="nb-NO" dirty="0" smtClean="0"/>
              <a:t>Skrive kontrakt - forventningsavklaring</a:t>
            </a:r>
          </a:p>
          <a:p>
            <a:r>
              <a:rPr lang="nb-NO" dirty="0" smtClean="0"/>
              <a:t>Må den frivillige kun rekrutteres fra egne rekker eller skal en også rekruttere utenfra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Hvordan rekruttere og beholde frivillige v/ </a:t>
            </a:r>
            <a:r>
              <a:rPr lang="nb-NO" dirty="0" err="1" smtClean="0"/>
              <a:t>Jeanine</a:t>
            </a:r>
            <a:r>
              <a:rPr lang="nb-NO" dirty="0" smtClean="0"/>
              <a:t> Brenna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31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Holdninger / myter om bridge</a:t>
            </a:r>
          </a:p>
          <a:p>
            <a:r>
              <a:rPr lang="nb-NO" dirty="0" smtClean="0"/>
              <a:t>TV-oppslag, nyheter, aviser</a:t>
            </a:r>
          </a:p>
          <a:p>
            <a:r>
              <a:rPr lang="nb-NO" dirty="0" smtClean="0"/>
              <a:t>Bridge som valgfag i skolen – omdømme viktig</a:t>
            </a:r>
          </a:p>
          <a:p>
            <a:r>
              <a:rPr lang="nb-NO" dirty="0" smtClean="0"/>
              <a:t>Hvorfor være medlem i forbundet – klubb og krets – være en del av en organisasjon hvor ting skjer</a:t>
            </a:r>
          </a:p>
          <a:p>
            <a:r>
              <a:rPr lang="nb-NO" dirty="0" smtClean="0"/>
              <a:t>Erfaringsbase – informasjon og kommunikasjon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Noen av innspillene i går til rekrutteringskampanje 2013-15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48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r="53000" b="6889"/>
          <a:stretch/>
        </p:blipFill>
        <p:spPr bwMode="auto">
          <a:xfrm>
            <a:off x="-1" y="0"/>
            <a:ext cx="7697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0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8889" r="30125" b="6889"/>
          <a:stretch/>
        </p:blipFill>
        <p:spPr bwMode="auto">
          <a:xfrm>
            <a:off x="1403648" y="0"/>
            <a:ext cx="65500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7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0" t="11556" r="33125" b="7555"/>
          <a:stretch/>
        </p:blipFill>
        <p:spPr bwMode="auto">
          <a:xfrm>
            <a:off x="0" y="0"/>
            <a:ext cx="47290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5004048" y="2132856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/>
              <a:t>«Både hoteller, reiselivs- og handelsnæringa vil juble fort et bridge-EM i Tromsø.»</a:t>
            </a:r>
            <a:endParaRPr lang="nb-NO" sz="3200" b="1" dirty="0"/>
          </a:p>
        </p:txBody>
      </p:sp>
    </p:spTree>
    <p:extLst>
      <p:ext uri="{BB962C8B-B14F-4D97-AF65-F5344CB8AC3E}">
        <p14:creationId xmlns:p14="http://schemas.microsoft.com/office/powerpoint/2010/main" val="231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jelltopp">
  <a:themeElements>
    <a:clrScheme name="Fjelltop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Fjellto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jelltop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jelltopp">
  <a:themeElements>
    <a:clrScheme name="Fjelltop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Fjellto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jelltop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Fjelltopp">
  <a:themeElements>
    <a:clrScheme name="Fjelltop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Fjellto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jelltop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jelltop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672</TotalTime>
  <Words>881</Words>
  <Application>Microsoft Office PowerPoint</Application>
  <PresentationFormat>Skjermfremvisning (4:3)</PresentationFormat>
  <Paragraphs>188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Lysbildetitler</vt:lpstr>
      </vt:variant>
      <vt:variant>
        <vt:i4>24</vt:i4>
      </vt:variant>
    </vt:vector>
  </HeadingPairs>
  <TitlesOfParts>
    <vt:vector size="29" baseType="lpstr">
      <vt:lpstr>Bølgeform</vt:lpstr>
      <vt:lpstr>Fjelltopp</vt:lpstr>
      <vt:lpstr>1_Fjelltopp</vt:lpstr>
      <vt:lpstr>3_Fjelltopp</vt:lpstr>
      <vt:lpstr>1_Bølgeform</vt:lpstr>
      <vt:lpstr>EM 2015 i et rekrutteringsperspektiv </vt:lpstr>
      <vt:lpstr>EM 2015</vt:lpstr>
      <vt:lpstr>PowerPoint-presentasjon</vt:lpstr>
      <vt:lpstr>Rekruttering – hva nå?</vt:lpstr>
      <vt:lpstr>Hvordan rekruttere og beholde frivillige v/ Jeanine Brenna</vt:lpstr>
      <vt:lpstr>Noen av innspillene i går til rekrutteringskampanje 2013-15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Hva kan EM bidra til ?</vt:lpstr>
      <vt:lpstr>Behov for dugnadsinnsats EM</vt:lpstr>
      <vt:lpstr>Frivillighetsprogram</vt:lpstr>
      <vt:lpstr>Andre effekter</vt:lpstr>
      <vt:lpstr>PowerPoint-presentasjon</vt:lpstr>
      <vt:lpstr>PowerPoint-presentasjon</vt:lpstr>
      <vt:lpstr>Næringslivsprogram - partnerskap</vt:lpstr>
      <vt:lpstr>Sponsorprogram</vt:lpstr>
      <vt:lpstr>International youth festival Tema: «Forbrødring over landegrenser»</vt:lpstr>
      <vt:lpstr>International youth festival Bridge i kombinasjon med faglig opplegg</vt:lpstr>
      <vt:lpstr>EM 2015 – Effekter for NBF</vt:lpstr>
      <vt:lpstr>Welcome to EM 2015</vt:lpstr>
      <vt:lpstr>Welcome to Tromsø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Jan Aasen</dc:creator>
  <cp:lastModifiedBy>Jan Aasen</cp:lastModifiedBy>
  <cp:revision>88</cp:revision>
  <dcterms:created xsi:type="dcterms:W3CDTF">2013-03-17T08:44:15Z</dcterms:created>
  <dcterms:modified xsi:type="dcterms:W3CDTF">2013-04-14T21:42:52Z</dcterms:modified>
</cp:coreProperties>
</file>