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58" r:id="rId3"/>
    <p:sldId id="259" r:id="rId4"/>
    <p:sldId id="260" r:id="rId5"/>
    <p:sldId id="284" r:id="rId6"/>
    <p:sldId id="285" r:id="rId7"/>
    <p:sldId id="286" r:id="rId8"/>
    <p:sldId id="261" r:id="rId9"/>
    <p:sldId id="262" r:id="rId10"/>
    <p:sldId id="283"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7" r:id="rId24"/>
    <p:sldId id="278" r:id="rId25"/>
    <p:sldId id="276" r:id="rId26"/>
    <p:sldId id="280" r:id="rId27"/>
    <p:sldId id="281" r:id="rId28"/>
    <p:sldId id="282" r:id="rId29"/>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59D65-7777-468E-8948-A536F4591C3A}" type="datetimeFigureOut">
              <a:rPr lang="nb-NO" smtClean="0"/>
              <a:t>20.10.2014</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29B06F-06F4-4C96-BCF2-326D07F273DF}" type="slidenum">
              <a:rPr lang="nb-NO" smtClean="0"/>
              <a:t>‹#›</a:t>
            </a:fld>
            <a:endParaRPr lang="nb-NO"/>
          </a:p>
        </p:txBody>
      </p:sp>
    </p:spTree>
    <p:extLst>
      <p:ext uri="{BB962C8B-B14F-4D97-AF65-F5344CB8AC3E}">
        <p14:creationId xmlns:p14="http://schemas.microsoft.com/office/powerpoint/2010/main" val="3069343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0829B06F-06F4-4C96-BCF2-326D07F273DF}" type="slidenum">
              <a:rPr lang="nb-NO" smtClean="0"/>
              <a:t>20</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0829B06F-06F4-4C96-BCF2-326D07F273DF}" type="slidenum">
              <a:rPr lang="nb-NO" smtClean="0"/>
              <a:t>25</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tel og innho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6732588" y="6237288"/>
            <a:ext cx="1905000" cy="457200"/>
          </a:xfrm>
        </p:spPr>
        <p:txBody>
          <a:bodyPr/>
          <a:lstStyle>
            <a:lvl1pPr>
              <a:defRPr/>
            </a:lvl1pPr>
          </a:lstStyle>
          <a:p>
            <a:fld id="{80BDEB54-AC5B-4096-AEDF-27857621F4BE}" type="datetimeFigureOut">
              <a:rPr lang="nb-NO" smtClean="0"/>
              <a:pPr/>
              <a:t>20.10.2014</a:t>
            </a:fld>
            <a:endParaRPr lang="nb-NO"/>
          </a:p>
        </p:txBody>
      </p:sp>
      <p:sp>
        <p:nvSpPr>
          <p:cNvPr id="5" name="Plassholder for bunntekst 4"/>
          <p:cNvSpPr>
            <a:spLocks noGrp="1"/>
          </p:cNvSpPr>
          <p:nvPr>
            <p:ph type="ftr" sz="quarter" idx="11"/>
          </p:nvPr>
        </p:nvSpPr>
        <p:spPr>
          <a:xfrm>
            <a:off x="2916238" y="6237288"/>
            <a:ext cx="2895600" cy="457200"/>
          </a:xfrm>
        </p:spPr>
        <p:txBody>
          <a:bodyPr/>
          <a:lstStyle>
            <a:lvl1pPr>
              <a:defRPr/>
            </a:lvl1pPr>
          </a:lstStyle>
          <a:p>
            <a:endParaRPr lang="nb-NO"/>
          </a:p>
        </p:txBody>
      </p:sp>
      <p:sp>
        <p:nvSpPr>
          <p:cNvPr id="6" name="Plassholder for lysbildenummer 5"/>
          <p:cNvSpPr>
            <a:spLocks noGrp="1"/>
          </p:cNvSpPr>
          <p:nvPr>
            <p:ph type="sldNum" sz="quarter" idx="12"/>
          </p:nvPr>
        </p:nvSpPr>
        <p:spPr>
          <a:xfrm>
            <a:off x="755650" y="6237288"/>
            <a:ext cx="1295400" cy="457200"/>
          </a:xfrm>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0BDEB54-AC5B-4096-AEDF-27857621F4BE}" type="datetimeFigureOut">
              <a:rPr lang="nb-NO" smtClean="0"/>
              <a:pPr/>
              <a:t>20.10.2014</a:t>
            </a:fld>
            <a:endParaRPr lang="nb-NO"/>
          </a:p>
        </p:txBody>
      </p:sp>
      <p:sp>
        <p:nvSpPr>
          <p:cNvPr id="3" name="Rectangle 5"/>
          <p:cNvSpPr>
            <a:spLocks noGrp="1" noChangeArrowheads="1"/>
          </p:cNvSpPr>
          <p:nvPr>
            <p:ph type="ftr" sz="quarter" idx="11"/>
          </p:nvPr>
        </p:nvSpPr>
        <p:spPr>
          <a:ln/>
        </p:spPr>
        <p:txBody>
          <a:bodyPr/>
          <a:lstStyle>
            <a:lvl1pPr>
              <a:defRPr/>
            </a:lvl1pPr>
          </a:lstStyle>
          <a:p>
            <a:endParaRPr lang="nb-NO"/>
          </a:p>
        </p:txBody>
      </p:sp>
      <p:sp>
        <p:nvSpPr>
          <p:cNvPr id="4" name="Rectangle 6"/>
          <p:cNvSpPr>
            <a:spLocks noGrp="1" noChangeArrowheads="1"/>
          </p:cNvSpPr>
          <p:nvPr>
            <p:ph type="sldNum" sz="quarter" idx="12"/>
          </p:nvPr>
        </p:nvSpPr>
        <p:spPr>
          <a:ln/>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80BDEB54-AC5B-4096-AEDF-27857621F4BE}" type="datetimeFigureOut">
              <a:rPr lang="nb-NO" smtClean="0"/>
              <a:pPr/>
              <a:t>20.10.2014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3130F71-90EE-4EF5-A464-5B0FA185D85F}"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o innholdsdel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0" y="2667000"/>
            <a:ext cx="4419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72000" y="2667000"/>
            <a:ext cx="4419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Bare titte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Tom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nhold med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Bilde med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Loddrett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858000" y="838200"/>
            <a:ext cx="2286000" cy="51816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0" y="838200"/>
            <a:ext cx="6705600" cy="51816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fld id="{80BDEB54-AC5B-4096-AEDF-27857621F4BE}" type="datetimeFigureOut">
              <a:rPr lang="nb-NO" smtClean="0"/>
              <a:pPr/>
              <a:t>20.10.2014</a:t>
            </a:fld>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3130F71-90EE-4EF5-A464-5B0FA185D85F}"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38200"/>
            <a:ext cx="8424862"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Klikk for å redigere tittelstil i malen</a:t>
            </a:r>
          </a:p>
        </p:txBody>
      </p:sp>
      <p:sp>
        <p:nvSpPr>
          <p:cNvPr id="1027" name="Rectangle 3"/>
          <p:cNvSpPr>
            <a:spLocks noGrp="1" noChangeArrowheads="1"/>
          </p:cNvSpPr>
          <p:nvPr>
            <p:ph type="body" idx="1"/>
          </p:nvPr>
        </p:nvSpPr>
        <p:spPr bwMode="auto">
          <a:xfrm>
            <a:off x="539750" y="2667000"/>
            <a:ext cx="82804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Klikk for å redigere tekststiler i malen</a:t>
            </a:r>
          </a:p>
          <a:p>
            <a:pPr lvl="1"/>
            <a:r>
              <a:rPr lang="en-US" smtClean="0"/>
              <a:t>Andre nivå</a:t>
            </a:r>
          </a:p>
          <a:p>
            <a:pPr lvl="2"/>
            <a:r>
              <a:rPr lang="en-US" smtClean="0"/>
              <a:t>Tredje nivå</a:t>
            </a:r>
          </a:p>
          <a:p>
            <a:pPr lvl="3"/>
            <a:r>
              <a:rPr lang="en-US" smtClean="0"/>
              <a:t>Fjerde nivå</a:t>
            </a:r>
          </a:p>
          <a:p>
            <a:pPr lvl="4"/>
            <a:r>
              <a:rPr lang="en-US" smtClean="0"/>
              <a:t>Femte nivå</a:t>
            </a:r>
          </a:p>
        </p:txBody>
      </p:sp>
      <p:sp>
        <p:nvSpPr>
          <p:cNvPr id="25604"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80BDEB54-AC5B-4096-AEDF-27857621F4BE}" type="datetimeFigureOut">
              <a:rPr lang="nb-NO" smtClean="0"/>
              <a:pPr/>
              <a:t>20.10.2014</a:t>
            </a:fld>
            <a:endParaRPr lang="nb-NO"/>
          </a:p>
        </p:txBody>
      </p:sp>
      <p:sp>
        <p:nvSpPr>
          <p:cNvPr id="25605"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nb-NO"/>
          </a:p>
        </p:txBody>
      </p:sp>
      <p:sp>
        <p:nvSpPr>
          <p:cNvPr id="25606"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E3130F71-90EE-4EF5-A464-5B0FA185D85F}" type="slidenum">
              <a:rPr lang="nb-NO" smtClean="0"/>
              <a:pPr/>
              <a:t>‹#›</a:t>
            </a:fld>
            <a:endParaRPr lang="nb-NO"/>
          </a:p>
        </p:txBody>
      </p:sp>
      <p:sp>
        <p:nvSpPr>
          <p:cNvPr id="25615" name="Rectangle 15"/>
          <p:cNvSpPr>
            <a:spLocks noChangeArrowheads="1"/>
          </p:cNvSpPr>
          <p:nvPr/>
        </p:nvSpPr>
        <p:spPr bwMode="auto">
          <a:xfrm>
            <a:off x="1114425" y="1609725"/>
            <a:ext cx="6934200" cy="19050"/>
          </a:xfrm>
          <a:prstGeom prst="rect">
            <a:avLst/>
          </a:prstGeom>
          <a:solidFill>
            <a:srgbClr val="808080"/>
          </a:solidFill>
          <a:ln w="12700">
            <a:noFill/>
            <a:miter lim="800000"/>
            <a:headEnd type="none" w="sm" len="sm"/>
            <a:tailEnd type="none" w="sm" len="sm"/>
          </a:ln>
          <a:effectLst/>
        </p:spPr>
        <p:txBody>
          <a:bodyPr wrap="none" anchor="ctr"/>
          <a:lstStyle/>
          <a:p>
            <a:pPr eaLnBrk="0" hangingPunct="0">
              <a:defRPr/>
            </a:pPr>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Verdana" pitchFamily="34" charset="0"/>
        </a:defRPr>
      </a:lvl2pPr>
      <a:lvl3pPr algn="ctr" rtl="0" eaLnBrk="1" fontAlgn="base" hangingPunct="1">
        <a:spcBef>
          <a:spcPct val="0"/>
        </a:spcBef>
        <a:spcAft>
          <a:spcPct val="0"/>
        </a:spcAft>
        <a:defRPr sz="3600">
          <a:solidFill>
            <a:schemeClr val="tx2"/>
          </a:solidFill>
          <a:latin typeface="Verdana" pitchFamily="34" charset="0"/>
        </a:defRPr>
      </a:lvl3pPr>
      <a:lvl4pPr algn="ctr" rtl="0" eaLnBrk="1" fontAlgn="base" hangingPunct="1">
        <a:spcBef>
          <a:spcPct val="0"/>
        </a:spcBef>
        <a:spcAft>
          <a:spcPct val="0"/>
        </a:spcAft>
        <a:defRPr sz="3600">
          <a:solidFill>
            <a:schemeClr val="tx2"/>
          </a:solidFill>
          <a:latin typeface="Verdana" pitchFamily="34" charset="0"/>
        </a:defRPr>
      </a:lvl4pPr>
      <a:lvl5pPr algn="ctr" rtl="0" eaLnBrk="1" fontAlgn="base" hangingPunct="1">
        <a:spcBef>
          <a:spcPct val="0"/>
        </a:spcBef>
        <a:spcAft>
          <a:spcPct val="0"/>
        </a:spcAft>
        <a:defRPr sz="3600">
          <a:solidFill>
            <a:schemeClr val="tx2"/>
          </a:solidFill>
          <a:latin typeface="Verdana" pitchFamily="34" charset="0"/>
        </a:defRPr>
      </a:lvl5pPr>
      <a:lvl6pPr marL="457200" algn="ctr" rtl="0" eaLnBrk="1" fontAlgn="base" hangingPunct="1">
        <a:spcBef>
          <a:spcPct val="0"/>
        </a:spcBef>
        <a:spcAft>
          <a:spcPct val="0"/>
        </a:spcAft>
        <a:defRPr sz="3600">
          <a:solidFill>
            <a:schemeClr val="tx2"/>
          </a:solidFill>
          <a:latin typeface="Verdana" pitchFamily="34" charset="0"/>
        </a:defRPr>
      </a:lvl6pPr>
      <a:lvl7pPr marL="914400" algn="ctr" rtl="0" eaLnBrk="1" fontAlgn="base" hangingPunct="1">
        <a:spcBef>
          <a:spcPct val="0"/>
        </a:spcBef>
        <a:spcAft>
          <a:spcPct val="0"/>
        </a:spcAft>
        <a:defRPr sz="3600">
          <a:solidFill>
            <a:schemeClr val="tx2"/>
          </a:solidFill>
          <a:latin typeface="Verdana" pitchFamily="34" charset="0"/>
        </a:defRPr>
      </a:lvl7pPr>
      <a:lvl8pPr marL="1371600" algn="ctr" rtl="0" eaLnBrk="1" fontAlgn="base" hangingPunct="1">
        <a:spcBef>
          <a:spcPct val="0"/>
        </a:spcBef>
        <a:spcAft>
          <a:spcPct val="0"/>
        </a:spcAft>
        <a:defRPr sz="3600">
          <a:solidFill>
            <a:schemeClr val="tx2"/>
          </a:solidFill>
          <a:latin typeface="Verdana" pitchFamily="34" charset="0"/>
        </a:defRPr>
      </a:lvl8pPr>
      <a:lvl9pPr marL="1828800" algn="ctr" rtl="0" eaLnBrk="1" fontAlgn="base" hangingPunct="1">
        <a:spcBef>
          <a:spcPct val="0"/>
        </a:spcBef>
        <a:spcAft>
          <a:spcPct val="0"/>
        </a:spcAft>
        <a:defRPr sz="3600">
          <a:solidFill>
            <a:schemeClr val="tx2"/>
          </a:solidFill>
          <a:latin typeface="Verdana" pitchFamily="34" charset="0"/>
        </a:defRPr>
      </a:lvl9pPr>
    </p:titleStyle>
    <p:bodyStyle>
      <a:lvl1pPr marL="342900" indent="-342900" algn="ctr" rtl="0" eaLnBrk="1" fontAlgn="base" hangingPunct="1">
        <a:spcBef>
          <a:spcPct val="20000"/>
        </a:spcBef>
        <a:spcAft>
          <a:spcPct val="0"/>
        </a:spcAft>
        <a:buClr>
          <a:srgbClr val="5F5F5F"/>
        </a:buClr>
        <a:buFont typeface="Wingdings" pitchFamily="2" charset="2"/>
        <a:buChar char="§"/>
        <a:defRPr sz="3200">
          <a:solidFill>
            <a:schemeClr val="tx2"/>
          </a:solidFill>
          <a:latin typeface="+mn-lt"/>
          <a:ea typeface="+mn-ea"/>
          <a:cs typeface="+mn-cs"/>
        </a:defRPr>
      </a:lvl1pPr>
      <a:lvl2pPr marL="742950" indent="-285750" algn="ctr" rtl="0" eaLnBrk="1" fontAlgn="base" hangingPunct="1">
        <a:spcBef>
          <a:spcPct val="20000"/>
        </a:spcBef>
        <a:spcAft>
          <a:spcPct val="0"/>
        </a:spcAft>
        <a:buClr>
          <a:srgbClr val="5F5F5F"/>
        </a:buClr>
        <a:buFont typeface="Wingdings" pitchFamily="2" charset="2"/>
        <a:buChar char="§"/>
        <a:defRPr sz="1700">
          <a:solidFill>
            <a:schemeClr val="tx2"/>
          </a:solidFill>
          <a:latin typeface="+mn-lt"/>
        </a:defRPr>
      </a:lvl2pPr>
      <a:lvl3pPr marL="1143000" indent="-228600" algn="ctr" rtl="0" eaLnBrk="1" fontAlgn="base" hangingPunct="1">
        <a:spcBef>
          <a:spcPct val="20000"/>
        </a:spcBef>
        <a:spcAft>
          <a:spcPct val="0"/>
        </a:spcAft>
        <a:buClr>
          <a:srgbClr val="5F5F5F"/>
        </a:buClr>
        <a:buFont typeface="Wingdings" pitchFamily="2" charset="2"/>
        <a:buChar char="§"/>
        <a:defRPr sz="1600">
          <a:solidFill>
            <a:schemeClr val="tx2"/>
          </a:solidFill>
          <a:latin typeface="+mn-lt"/>
        </a:defRPr>
      </a:lvl3pPr>
      <a:lvl4pPr marL="1600200" indent="-228600" algn="ctr" rtl="0" eaLnBrk="1" fontAlgn="base" hangingPunct="1">
        <a:spcBef>
          <a:spcPct val="20000"/>
        </a:spcBef>
        <a:spcAft>
          <a:spcPct val="0"/>
        </a:spcAft>
        <a:buClr>
          <a:srgbClr val="5F5F5F"/>
        </a:buClr>
        <a:buFont typeface="Wingdings" pitchFamily="2" charset="2"/>
        <a:buChar char="§"/>
        <a:defRPr sz="1500">
          <a:solidFill>
            <a:schemeClr val="tx2"/>
          </a:solidFill>
          <a:latin typeface="+mn-lt"/>
        </a:defRPr>
      </a:lvl4pPr>
      <a:lvl5pPr marL="20574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5pPr>
      <a:lvl6pPr marL="25146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6pPr>
      <a:lvl7pPr marL="29718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7pPr>
      <a:lvl8pPr marL="34290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8pPr>
      <a:lvl9pPr marL="3886200" indent="-228600" algn="ctr" rtl="0" eaLnBrk="1" fontAlgn="base" hangingPunct="1">
        <a:spcBef>
          <a:spcPct val="20000"/>
        </a:spcBef>
        <a:spcAft>
          <a:spcPct val="0"/>
        </a:spcAft>
        <a:buClr>
          <a:srgbClr val="5F5F5F"/>
        </a:buClr>
        <a:buFont typeface="Wingdings" pitchFamily="2" charset="2"/>
        <a:buChar char="§"/>
        <a:defRPr sz="1400">
          <a:solidFill>
            <a:schemeClr val="tx2"/>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10" Type="http://schemas.openxmlformats.org/officeDocument/2006/relationships/image" Target="../media/image3.png"/><Relationship Id="rId4" Type="http://schemas.openxmlformats.org/officeDocument/2006/relationships/audio" Target="../media/media2.wav"/><Relationship Id="rId9"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hyperlink" Target="file:///C:\Users\Pern\Documents\per_nordland\data\Bridge\Lovboka\54.htm" TargetMode="External"/><Relationship Id="rId3" Type="http://schemas.microsoft.com/office/2007/relationships/media" Target="../media/media14.wav"/><Relationship Id="rId7" Type="http://schemas.openxmlformats.org/officeDocument/2006/relationships/hyperlink" Target="file:///C:\Users\Pern\Documents\per_nordland\data\Bridge\Lovboka\19.htm" TargetMode="Externa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file:///C:\Users\Pern\Documents\per_nordland\data\Bridge\Lovboka\25.htm" TargetMode="External"/><Relationship Id="rId5" Type="http://schemas.openxmlformats.org/officeDocument/2006/relationships/slideLayout" Target="../slideLayouts/slideLayout1.xml"/><Relationship Id="rId4" Type="http://schemas.openxmlformats.org/officeDocument/2006/relationships/audio" Target="../media/media14.wav"/><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hyperlink" Target="file:///C:\Users\Pern\Documents\per_nordland\data\Bridge\Lovboka\16.ht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file:///C:\Users\Pern\Documents\per_nordland\data\Bridge\Lovboka\32.htm" TargetMode="External"/><Relationship Id="rId5" Type="http://schemas.openxmlformats.org/officeDocument/2006/relationships/hyperlink" Target="file:///C:\Users\Pern\Documents\per_nordland\data\Bridge\Lovboka\31.htm" TargetMode="External"/><Relationship Id="rId4" Type="http://schemas.openxmlformats.org/officeDocument/2006/relationships/hyperlink" Target="file:///C:\Users\Pern\Documents\per_nordland\data\Bridge\Lovboka\30.htm"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file:///C:\Users\Pern\Documents\per_nordland\data\Bridge\Lovboka\30.htm" TargetMode="External"/><Relationship Id="rId3" Type="http://schemas.openxmlformats.org/officeDocument/2006/relationships/slideLayout" Target="../slideLayouts/slideLayout1.xml"/><Relationship Id="rId7" Type="http://schemas.openxmlformats.org/officeDocument/2006/relationships/hyperlink" Target="file:///C:\Users\Pern\Documents\per_nordland\data\Bridge\Lovboka\31.htm" TargetMode="Externa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file:///C:\Users\Pern\Documents\per_nordland\data\Bridge\Lovboka\25.htm" TargetMode="External"/><Relationship Id="rId5" Type="http://schemas.openxmlformats.org/officeDocument/2006/relationships/hyperlink" Target="file:///C:\Users\Pern\Documents\per_nordland\data\Bridge\Lovboka\23.htm" TargetMode="External"/><Relationship Id="rId4" Type="http://schemas.openxmlformats.org/officeDocument/2006/relationships/hyperlink" Target="file:///C:\Users\Pern\Documents\per_nordland\data\Bridge\Lovboka\29.htm" TargetMode="Externa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hyperlink" Target="file:///C:\Users\Pern\Documents\per_nordland\data\Bridge\Lovboka\29.htm" TargetMode="External"/><Relationship Id="rId4" Type="http://schemas.openxmlformats.org/officeDocument/2006/relationships/hyperlink" Target="file:///C:\Users\Pern\Documents\per_nordland\data\Bridge\Lovboka\30.htm"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hyperlink" Target="file:///C:\Users\Pern\Documents\per_nordland\data\Bridge\Lovboka\26.htm" TargetMode="External"/><Relationship Id="rId4" Type="http://schemas.openxmlformats.org/officeDocument/2006/relationships/hyperlink" Target="file:///C:\Users\Pern\Documents\per_nordland\data\Bridge\Lovboka\23.ht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hyperlink" Target="file:///C:\Users\Pern\Documents\per_nordland\data\Bridge\Lovboka\25.htm" TargetMode="External"/><Relationship Id="rId5" Type="http://schemas.openxmlformats.org/officeDocument/2006/relationships/hyperlink" Target="file:///C:\Users\Pern\Documents\per_nordland\data\Bridge\Lovboka\26.htm" TargetMode="External"/><Relationship Id="rId4" Type="http://schemas.openxmlformats.org/officeDocument/2006/relationships/hyperlink" Target="file:///C:\Users\Pern\Documents\per_nordland\data\Bridge\Lovboka\23.ht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hyperlink" Target="file:///C:\Users\Pern\Documents\per_nordland\data\Bridge\Lovboka\26.htm" TargetMode="External"/><Relationship Id="rId5" Type="http://schemas.openxmlformats.org/officeDocument/2006/relationships/hyperlink" Target="file:///C:\Users\Pern\Documents\per_nordland\data\Bridge\Lovboka\36.htm" TargetMode="External"/><Relationship Id="rId4" Type="http://schemas.openxmlformats.org/officeDocument/2006/relationships/hyperlink" Target="file:///C:\Users\Pern\Documents\per_nordland\data\Bridge\Lovboka\29.ht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hyperlink" Target="file:///C:\Users\Pern\Documents\per_nordland\data\Bridge\Lovboka\54.ht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file:///C:\Users\Pern\Documents\per_nordland\data\Bridge\Lovboka\37.htm" TargetMode="External"/><Relationship Id="rId3" Type="http://schemas.openxmlformats.org/officeDocument/2006/relationships/slideLayout" Target="../slideLayouts/slideLayout1.xml"/><Relationship Id="rId7" Type="http://schemas.openxmlformats.org/officeDocument/2006/relationships/hyperlink" Target="file:///C:\Users\Pern\Documents\per_nordland\data\Bridge\Lovboka\36.htm" TargetMode="Externa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hyperlink" Target="file:///C:\Users\Pern\Documents\per_nordland\data\Bridge\Lovboka\19.htm" TargetMode="External"/><Relationship Id="rId11" Type="http://schemas.openxmlformats.org/officeDocument/2006/relationships/image" Target="../media/image3.png"/><Relationship Id="rId5" Type="http://schemas.openxmlformats.org/officeDocument/2006/relationships/hyperlink" Target="file:///C:\Users\Pern\Documents\per_nordland\data\Bridge\Lovboka\17.htm" TargetMode="External"/><Relationship Id="rId10" Type="http://schemas.openxmlformats.org/officeDocument/2006/relationships/hyperlink" Target="file:///C:\Users\Pern\Documents\per_nordland\data\Bridge\Lovboka\39.htm" TargetMode="External"/><Relationship Id="rId4" Type="http://schemas.openxmlformats.org/officeDocument/2006/relationships/notesSlide" Target="../notesSlides/notesSlide1.xml"/><Relationship Id="rId9" Type="http://schemas.openxmlformats.org/officeDocument/2006/relationships/hyperlink" Target="file:///C:\Users\Pern\Documents\per_nordland\data\Bridge\Lovboka\38.ht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hyperlink" Target="file:///C:\Users\Pern\Documents\per_nordland\data\Bridge\Lovboka\23.htm" TargetMode="External"/><Relationship Id="rId5" Type="http://schemas.openxmlformats.org/officeDocument/2006/relationships/hyperlink" Target="file:///C:\Users\Pern\Documents\per_nordland\data\Bridge\Lovboka\19.htm" TargetMode="External"/><Relationship Id="rId4" Type="http://schemas.openxmlformats.org/officeDocument/2006/relationships/hyperlink" Target="file:///C:\Users\Pern\Documents\per_nordland\data\Bridge\Lovboka\26.htm"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file:///C:\Users\Pern\Documents\per_nordland\data\Bridge\Lovboka\23.htm" TargetMode="External"/><Relationship Id="rId5" Type="http://schemas.openxmlformats.org/officeDocument/2006/relationships/hyperlink" Target="file:///C:\Users\Pern\Documents\per_nordland\data\Bridge\Lovboka\26.htm" TargetMode="External"/><Relationship Id="rId4" Type="http://schemas.openxmlformats.org/officeDocument/2006/relationships/hyperlink" Target="file:///C:\Users\Pern\Documents\per_nordland\data\Bridge\Lovboka\19.htm"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png"/><Relationship Id="rId5" Type="http://schemas.openxmlformats.org/officeDocument/2006/relationships/hyperlink" Target="file:///C:\Users\Pern\Documents\per_nordland\data\Bridge\Lovboka\26.htm" TargetMode="External"/><Relationship Id="rId4" Type="http://schemas.openxmlformats.org/officeDocument/2006/relationships/hyperlink" Target="file:///C:\Users\Pern\Documents\per_nordland\data\Bridge\Lovboka\23.htm"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hyperlink" Target="file:///C:\Users\Pern\Documents\per_nordland\data\Bridge\Lovboka\26.htm"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hyperlink" Target="file:///C:\Users\Pern\Documents\per_nordland\data\Bridge\Lovboka\16.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p:txBody>
          <a:bodyPr/>
          <a:lstStyle/>
          <a:p>
            <a:r>
              <a:rPr lang="nb-NO" dirty="0" smtClean="0">
                <a:solidFill>
                  <a:srgbClr val="C00000"/>
                </a:solidFill>
              </a:rPr>
              <a:t>Meldingene            M1     </a:t>
            </a:r>
            <a:endParaRPr lang="nb-NO" dirty="0">
              <a:solidFill>
                <a:srgbClr val="C00000"/>
              </a:solidFill>
            </a:endParaRPr>
          </a:p>
        </p:txBody>
      </p:sp>
      <p:sp>
        <p:nvSpPr>
          <p:cNvPr id="6" name="Undertittel 5"/>
          <p:cNvSpPr>
            <a:spLocks noGrp="1"/>
          </p:cNvSpPr>
          <p:nvPr>
            <p:ph type="subTitle" idx="1"/>
          </p:nvPr>
        </p:nvSpPr>
        <p:spPr/>
        <p:txBody>
          <a:bodyPr/>
          <a:lstStyle/>
          <a:p>
            <a:r>
              <a:rPr lang="nb-NO" dirty="0" smtClean="0">
                <a:solidFill>
                  <a:srgbClr val="C00000"/>
                </a:solidFill>
              </a:rPr>
              <a:t>Per Nordland</a:t>
            </a:r>
            <a:endParaRPr lang="nb-NO" dirty="0">
              <a:solidFill>
                <a:srgbClr val="C00000"/>
              </a:solidFill>
            </a:endParaRPr>
          </a:p>
        </p:txBody>
      </p:sp>
      <p:pic>
        <p:nvPicPr>
          <p:cNvPr id="2" name="Melding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3" name="M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pic>
        <p:nvPicPr>
          <p:cNvPr id="7" name="M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267200" y="3124200"/>
            <a:ext cx="609600" cy="609600"/>
          </a:xfrm>
          <a:prstGeom prst="rect">
            <a:avLst/>
          </a:prstGeom>
        </p:spPr>
      </p:pic>
      <p:pic>
        <p:nvPicPr>
          <p:cNvPr id="8" name="M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4267200" y="3124200"/>
            <a:ext cx="609600" cy="609600"/>
          </a:xfrm>
          <a:prstGeom prst="rect">
            <a:avLst/>
          </a:prstGeom>
        </p:spPr>
      </p:pic>
    </p:spTree>
  </p:cSld>
  <p:clrMapOvr>
    <a:masterClrMapping/>
  </p:clrMapOvr>
  <p:transition advTm="381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2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070"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200"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260648"/>
            <a:ext cx="8424862" cy="864096"/>
          </a:xfrm>
        </p:spPr>
        <p:txBody>
          <a:bodyPr/>
          <a:lstStyle/>
          <a:p>
            <a:r>
              <a:rPr lang="nb-NO" sz="3200" dirty="0" smtClean="0">
                <a:latin typeface="Times New Roman" pitchFamily="18" charset="0"/>
                <a:cs typeface="Times New Roman" pitchFamily="18" charset="0"/>
              </a:rPr>
              <a:t>§ 22 Fremgangsmåten når meldingene er slutt M8 </a:t>
            </a:r>
            <a:endParaRPr lang="nb-NO" sz="3200" dirty="0">
              <a:latin typeface="Times New Roman" pitchFamily="18" charset="0"/>
              <a:cs typeface="Times New Roman" pitchFamily="18" charset="0"/>
            </a:endParaRPr>
          </a:p>
        </p:txBody>
      </p:sp>
      <p:sp>
        <p:nvSpPr>
          <p:cNvPr id="6" name="Plassholder for innhold 5"/>
          <p:cNvSpPr>
            <a:spLocks noGrp="1"/>
          </p:cNvSpPr>
          <p:nvPr>
            <p:ph idx="1"/>
          </p:nvPr>
        </p:nvSpPr>
        <p:spPr>
          <a:xfrm>
            <a:off x="539552" y="1196752"/>
            <a:ext cx="8280400" cy="4680520"/>
          </a:xfrm>
        </p:spPr>
        <p:txBody>
          <a:bodyPr/>
          <a:lstStyle/>
          <a:p>
            <a:pPr algn="l"/>
            <a:r>
              <a:rPr lang="nb-NO" sz="1800" b="1" u="sng" dirty="0" smtClean="0"/>
              <a:t>A. Avslutning av meldingene</a:t>
            </a:r>
            <a:r>
              <a:rPr lang="nb-NO" sz="1800" dirty="0" smtClean="0"/>
              <a:t> </a:t>
            </a:r>
            <a:br>
              <a:rPr lang="nb-NO" sz="1800" dirty="0" smtClean="0"/>
            </a:br>
            <a:r>
              <a:rPr lang="nb-NO" sz="1800" dirty="0" err="1" smtClean="0"/>
              <a:t>Meldingene</a:t>
            </a:r>
            <a:r>
              <a:rPr lang="nb-NO" sz="1800" dirty="0" smtClean="0"/>
              <a:t> avsluttes når: Alle fire spillerne melder pass (men se </a:t>
            </a:r>
            <a:r>
              <a:rPr lang="nb-NO" sz="1800" dirty="0" smtClean="0">
                <a:hlinkClick r:id="rId6" action="ppaction://hlinkfile"/>
              </a:rPr>
              <a:t>§ 25</a:t>
            </a:r>
            <a:r>
              <a:rPr lang="nb-NO" sz="1800" dirty="0" smtClean="0"/>
              <a:t>). Hendene legges tilbake i mappen uten at det spilles. Det skal ikke gis om igjen. </a:t>
            </a:r>
          </a:p>
          <a:p>
            <a:pPr algn="l"/>
            <a:r>
              <a:rPr lang="nb-NO" sz="1800" dirty="0" smtClean="0"/>
              <a:t>En eller flere av spillerne har avgitt bud, og det er tre passer i korrekt rekkefølge etter det siste budet. Det siste budet blir kontrakten (men se </a:t>
            </a:r>
            <a:r>
              <a:rPr lang="nb-NO" sz="1800" dirty="0" smtClean="0">
                <a:hlinkClick r:id="rId7" action="ppaction://hlinkfile"/>
              </a:rPr>
              <a:t>§ 19D</a:t>
            </a:r>
            <a:r>
              <a:rPr lang="nb-NO" sz="1800" dirty="0" smtClean="0"/>
              <a:t>). </a:t>
            </a:r>
            <a:br>
              <a:rPr lang="nb-NO" sz="1800" dirty="0" smtClean="0"/>
            </a:br>
            <a:endParaRPr lang="nb-NO" sz="1800" dirty="0" smtClean="0"/>
          </a:p>
          <a:p>
            <a:pPr algn="l"/>
            <a:r>
              <a:rPr lang="nb-NO" sz="1800" b="1" u="sng" dirty="0" smtClean="0"/>
              <a:t>B. Avslutning av meldingsforløpsperioden</a:t>
            </a:r>
            <a:r>
              <a:rPr lang="nb-NO" sz="1800" dirty="0" smtClean="0"/>
              <a:t> </a:t>
            </a:r>
          </a:p>
          <a:p>
            <a:pPr algn="l">
              <a:buNone/>
            </a:pPr>
            <a:r>
              <a:rPr lang="nb-NO" sz="1800" dirty="0" smtClean="0"/>
              <a:t>     Meldingsforløpsperioden avsluttes når -- etter at meldingene er slutt som beskrevet i A2 – en av motspillerne gjør et utspill med billedsiden opp (dersom utspillet er utenfor tur, se </a:t>
            </a:r>
            <a:r>
              <a:rPr lang="nb-NO" sz="1800" dirty="0" smtClean="0">
                <a:hlinkClick r:id="rId8" action="ppaction://hlinkfile"/>
              </a:rPr>
              <a:t>§ 54</a:t>
            </a:r>
            <a:r>
              <a:rPr lang="nb-NO" sz="1800" dirty="0" smtClean="0"/>
              <a:t>). Perioden mellom at meldingene er slutt og at meldingsforløpsperioden er slutt kalles oppklaringsperioden.</a:t>
            </a:r>
          </a:p>
          <a:p>
            <a:pPr algn="l">
              <a:buNone/>
            </a:pPr>
            <a:endParaRPr lang="nb-NO" sz="1800" dirty="0" smtClean="0"/>
          </a:p>
          <a:p>
            <a:pPr algn="l"/>
            <a:r>
              <a:rPr lang="nb-NO" sz="1800" dirty="0" smtClean="0"/>
              <a:t>Hvis ikke noen spiller avgir et bud (se A1), avsluttes meldingsforløpsperioden når alle fire hender er lagt tilbake i mappen. </a:t>
            </a:r>
          </a:p>
          <a:p>
            <a:endParaRPr lang="nb-NO" sz="1800" dirty="0"/>
          </a:p>
        </p:txBody>
      </p:sp>
      <p:pic>
        <p:nvPicPr>
          <p:cNvPr id="2" name="M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3" name="M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9714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87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76672"/>
            <a:ext cx="8424862" cy="914400"/>
          </a:xfrm>
        </p:spPr>
        <p:txBody>
          <a:bodyPr/>
          <a:lstStyle/>
          <a:p>
            <a:r>
              <a:rPr lang="nb-NO" dirty="0" smtClean="0"/>
              <a:t>§ 27 Utilstrekkelig bud      M11</a:t>
            </a:r>
            <a:endParaRPr lang="nb-NO" dirty="0"/>
          </a:p>
        </p:txBody>
      </p:sp>
      <p:sp>
        <p:nvSpPr>
          <p:cNvPr id="5" name="Plassholder for innhold 4"/>
          <p:cNvSpPr>
            <a:spLocks noGrp="1"/>
          </p:cNvSpPr>
          <p:nvPr>
            <p:ph idx="1"/>
          </p:nvPr>
        </p:nvSpPr>
        <p:spPr>
          <a:xfrm>
            <a:off x="539552" y="1484784"/>
            <a:ext cx="8280400" cy="4752528"/>
          </a:xfrm>
        </p:spPr>
        <p:txBody>
          <a:bodyPr/>
          <a:lstStyle/>
          <a:p>
            <a:pPr algn="l"/>
            <a:r>
              <a:rPr lang="nb-NO" dirty="0" smtClean="0"/>
              <a:t>Paragrafen ble mye endret i 2007.</a:t>
            </a:r>
          </a:p>
          <a:p>
            <a:pPr lvl="1" algn="l"/>
            <a:r>
              <a:rPr lang="nb-NO" sz="2000" dirty="0" smtClean="0"/>
              <a:t>Første steg er alltid å spørre om motstanderen til venstre godtar meldingen. Dersom han melder har han automatisk gjort det.</a:t>
            </a:r>
          </a:p>
          <a:p>
            <a:pPr lvl="1" algn="l"/>
            <a:r>
              <a:rPr lang="nb-NO" sz="2000" dirty="0" smtClean="0"/>
              <a:t>Trinn 2 når meldingen ikke er godtatt er å tilby spilleren endringer som ikke betyr at makker må passe resten av meldingsforløpet.</a:t>
            </a:r>
          </a:p>
          <a:p>
            <a:pPr lvl="2" algn="l"/>
            <a:r>
              <a:rPr lang="nb-NO" sz="2000" dirty="0" smtClean="0"/>
              <a:t>Løfte en naturlig melding til et lovlig nivå</a:t>
            </a:r>
          </a:p>
          <a:p>
            <a:pPr lvl="2" algn="l"/>
            <a:r>
              <a:rPr lang="nb-NO" sz="2000" dirty="0" smtClean="0"/>
              <a:t>Erstatte meldingen (kunstig eller ikke kunstig) med en melding som etter TL sin mening har samme eller en mer presis betydning. </a:t>
            </a:r>
          </a:p>
          <a:p>
            <a:pPr lvl="3" algn="l"/>
            <a:r>
              <a:rPr lang="nb-NO" sz="2000" dirty="0" smtClean="0"/>
              <a:t>Det kan likevel bli justering dersom paret finner en god kontrakt som de ikke hadde funnet uten det utilstrekkelige budet.</a:t>
            </a:r>
          </a:p>
          <a:p>
            <a:pPr lvl="1" algn="l"/>
            <a:r>
              <a:rPr lang="nb-NO" sz="2000" dirty="0" smtClean="0"/>
              <a:t>I  alle andre tilfeller må makker passe resten av meldingsforløpet. Husk koblingene til § 16 , § 23 og § 26</a:t>
            </a:r>
            <a:endParaRPr lang="nb-NO" sz="2000" dirty="0"/>
          </a:p>
        </p:txBody>
      </p:sp>
      <p:pic>
        <p:nvPicPr>
          <p:cNvPr id="3" name="M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9512" y="332656"/>
            <a:ext cx="8856984" cy="576064"/>
          </a:xfrm>
        </p:spPr>
        <p:txBody>
          <a:bodyPr/>
          <a:lstStyle/>
          <a:p>
            <a:r>
              <a:rPr lang="nb-NO" sz="4000" dirty="0" smtClean="0"/>
              <a:t>§ 28. </a:t>
            </a:r>
            <a:r>
              <a:rPr lang="nb-NO" sz="2800" dirty="0" smtClean="0"/>
              <a:t>Melding betraktes som avgitt i tur M12</a:t>
            </a:r>
            <a:endParaRPr lang="nb-NO" sz="4000" dirty="0"/>
          </a:p>
        </p:txBody>
      </p:sp>
      <p:sp>
        <p:nvSpPr>
          <p:cNvPr id="5" name="Plassholder for innhold 4"/>
          <p:cNvSpPr>
            <a:spLocks noGrp="1"/>
          </p:cNvSpPr>
          <p:nvPr>
            <p:ph idx="1"/>
          </p:nvPr>
        </p:nvSpPr>
        <p:spPr>
          <a:xfrm>
            <a:off x="467544" y="980728"/>
            <a:ext cx="8280400" cy="5040560"/>
          </a:xfrm>
        </p:spPr>
        <p:txBody>
          <a:bodyPr/>
          <a:lstStyle/>
          <a:p>
            <a:pPr marL="0" indent="0" algn="l">
              <a:spcBef>
                <a:spcPts val="0"/>
              </a:spcBef>
            </a:pPr>
            <a:r>
              <a:rPr lang="nb-NO" sz="2400" u="sng" dirty="0" smtClean="0"/>
              <a:t>A. Tvungen pass fra HM</a:t>
            </a:r>
            <a:r>
              <a:rPr lang="nb-NO" sz="2400" dirty="0" smtClean="0"/>
              <a:t/>
            </a:r>
            <a:br>
              <a:rPr lang="nb-NO" sz="2400" dirty="0" smtClean="0"/>
            </a:br>
            <a:r>
              <a:rPr lang="nb-NO" sz="2400" dirty="0" smtClean="0"/>
              <a:t>En melding blir betraktet som avgitt i rett tur når en spiller melder når det er HMs tur til å melde, dersom denne motstanderen ifølge lovene er tvunget til å passe.</a:t>
            </a:r>
            <a:endParaRPr lang="nb-NO" sz="1800" dirty="0" smtClean="0"/>
          </a:p>
          <a:p>
            <a:pPr marL="0" indent="0" algn="l">
              <a:spcBef>
                <a:spcPts val="0"/>
              </a:spcBef>
            </a:pPr>
            <a:r>
              <a:rPr lang="nb-NO" sz="2400" b="1" u="sng" dirty="0" smtClean="0">
                <a:solidFill>
                  <a:srgbClr val="FF0000"/>
                </a:solidFill>
              </a:rPr>
              <a:t>B. Melding av spiller i tur annullerer melding utenfor tur</a:t>
            </a:r>
            <a:r>
              <a:rPr lang="nb-NO" sz="2400" b="1" dirty="0" smtClean="0">
                <a:solidFill>
                  <a:srgbClr val="FF0000"/>
                </a:solidFill>
              </a:rPr>
              <a:t/>
            </a:r>
            <a:br>
              <a:rPr lang="nb-NO" sz="2400" b="1" dirty="0" smtClean="0">
                <a:solidFill>
                  <a:srgbClr val="FF0000"/>
                </a:solidFill>
              </a:rPr>
            </a:br>
            <a:r>
              <a:rPr lang="nb-NO" sz="2400" dirty="0" smtClean="0"/>
              <a:t>En melding blir betraktet som avgitt i rett tur når den avgis av den spiller som stod i tur til å melde før det er fastsatt korrigeringer for meldingen utenfor tur avgitt av en motstander. Å avgi en slik melding fjerner retten til korrigering for uregelmessigheten, og meldingene fortsetter som om motstanderen ikke hadde meldt ved denne anledning, men § </a:t>
            </a:r>
            <a:r>
              <a:rPr lang="nb-NO" sz="2400" dirty="0" smtClean="0">
                <a:hlinkClick r:id="rId4" action="ppaction://hlinkfile"/>
              </a:rPr>
              <a:t>16D2</a:t>
            </a:r>
            <a:r>
              <a:rPr lang="nb-NO" sz="2400" dirty="0" smtClean="0"/>
              <a:t> gjelder.</a:t>
            </a:r>
          </a:p>
          <a:p>
            <a:pPr marL="0" indent="0" algn="l">
              <a:spcBef>
                <a:spcPts val="0"/>
              </a:spcBef>
            </a:pPr>
            <a:r>
              <a:rPr lang="nb-NO" sz="2800" dirty="0" smtClean="0"/>
              <a:t> </a:t>
            </a:r>
            <a:r>
              <a:rPr lang="nb-NO" sz="2400" dirty="0" smtClean="0"/>
              <a:t>Dette er en § som mange overser, vi har en tilsvarende for utspill i § 53 C og en som ligner i spillet i § 60 A  </a:t>
            </a:r>
            <a:endParaRPr lang="nb-NO" sz="2800" dirty="0" smtClean="0"/>
          </a:p>
          <a:p>
            <a:pPr marL="0" indent="0" algn="l">
              <a:spcBef>
                <a:spcPts val="0"/>
              </a:spcBef>
            </a:pPr>
            <a:endParaRPr lang="nb-NO"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332656"/>
            <a:ext cx="8424862" cy="914400"/>
          </a:xfrm>
        </p:spPr>
        <p:txBody>
          <a:bodyPr/>
          <a:lstStyle/>
          <a:p>
            <a:r>
              <a:rPr lang="nb-NO" dirty="0" smtClean="0"/>
              <a:t>§ 29 Meldinger utenfor tur    M13</a:t>
            </a:r>
            <a:endParaRPr lang="nb-NO" dirty="0"/>
          </a:p>
        </p:txBody>
      </p:sp>
      <p:sp>
        <p:nvSpPr>
          <p:cNvPr id="6" name="Plassholder for innhold 5"/>
          <p:cNvSpPr>
            <a:spLocks noGrp="1"/>
          </p:cNvSpPr>
          <p:nvPr>
            <p:ph idx="1"/>
          </p:nvPr>
        </p:nvSpPr>
        <p:spPr>
          <a:xfrm>
            <a:off x="179512" y="1268760"/>
            <a:ext cx="8568432" cy="5184576"/>
          </a:xfrm>
        </p:spPr>
        <p:txBody>
          <a:bodyPr/>
          <a:lstStyle/>
          <a:p>
            <a:pPr algn="l"/>
            <a:r>
              <a:rPr lang="nb-NO" sz="2400" b="1" u="sng" dirty="0" smtClean="0"/>
              <a:t>A. Tap av rett til å få ilagt straff</a:t>
            </a:r>
            <a:r>
              <a:rPr lang="nb-NO" sz="2400" dirty="0" smtClean="0"/>
              <a:t/>
            </a:r>
            <a:br>
              <a:rPr lang="nb-NO" sz="2400" dirty="0" smtClean="0"/>
            </a:br>
            <a:r>
              <a:rPr lang="nb-NO" sz="2400" dirty="0" smtClean="0"/>
              <a:t>Etter en melding utenfor tur kan den </a:t>
            </a:r>
            <a:r>
              <a:rPr lang="nb-NO" sz="2400" dirty="0"/>
              <a:t>feilendes </a:t>
            </a:r>
            <a:r>
              <a:rPr lang="nb-NO" sz="2400" dirty="0" smtClean="0"/>
              <a:t>venstre </a:t>
            </a:r>
            <a:r>
              <a:rPr lang="nb-NO" sz="2400" dirty="0"/>
              <a:t>motstander</a:t>
            </a:r>
            <a:r>
              <a:rPr lang="nb-NO" sz="2400" dirty="0" smtClean="0"/>
              <a:t> </a:t>
            </a:r>
            <a:r>
              <a:rPr lang="nb-NO" sz="2400" b="1" dirty="0" smtClean="0"/>
              <a:t>(VM)</a:t>
            </a:r>
            <a:r>
              <a:rPr lang="nb-NO" sz="2400" dirty="0" smtClean="0"/>
              <a:t> motstander  velge å melde, og mister dermed retten til korrigering.</a:t>
            </a:r>
          </a:p>
          <a:p>
            <a:pPr algn="l"/>
            <a:r>
              <a:rPr lang="nb-NO" sz="2400" b="1" u="sng" dirty="0" smtClean="0"/>
              <a:t>B. Annullering av melding utenfor tur</a:t>
            </a:r>
            <a:r>
              <a:rPr lang="nb-NO" sz="2400" dirty="0" smtClean="0"/>
              <a:t/>
            </a:r>
            <a:br>
              <a:rPr lang="nb-NO" sz="2400" dirty="0" smtClean="0"/>
            </a:br>
            <a:r>
              <a:rPr lang="nb-NO" sz="2400" dirty="0" smtClean="0"/>
              <a:t>Dersom A ikke anvendes, annulleres en melding utenfor tur, og meldingen går tilbake til den spiller som stod i tur til å melde. Den feilende kan avgi enhver lovlig melding i rett tur, men det kan bli korrigeringer som beskrevet i </a:t>
            </a:r>
            <a:r>
              <a:rPr lang="nb-NO" sz="2400" dirty="0" smtClean="0">
                <a:hlinkClick r:id="rId4" action="ppaction://hlinkfile"/>
              </a:rPr>
              <a:t>§ 30</a:t>
            </a:r>
            <a:r>
              <a:rPr lang="nb-NO" sz="2400" dirty="0" smtClean="0"/>
              <a:t>, </a:t>
            </a:r>
            <a:r>
              <a:rPr lang="nb-NO" sz="2400" dirty="0" smtClean="0">
                <a:hlinkClick r:id="rId5" action="ppaction://hlinkfile"/>
              </a:rPr>
              <a:t>§ 31</a:t>
            </a:r>
            <a:r>
              <a:rPr lang="nb-NO" sz="2400" dirty="0" smtClean="0"/>
              <a:t> eller </a:t>
            </a:r>
            <a:r>
              <a:rPr lang="nb-NO" sz="2400" dirty="0" smtClean="0">
                <a:hlinkClick r:id="rId6" action="ppaction://hlinkfile"/>
              </a:rPr>
              <a:t>§ 32</a:t>
            </a:r>
            <a:r>
              <a:rPr lang="nb-NO" sz="2400" dirty="0" smtClean="0"/>
              <a:t> for den feilendes side.</a:t>
            </a:r>
          </a:p>
          <a:p>
            <a:pPr algn="l"/>
            <a:r>
              <a:rPr lang="nb-NO" sz="2400" b="1" u="sng" dirty="0" smtClean="0"/>
              <a:t>C. Meldingen utenfor tur er kunstig</a:t>
            </a:r>
            <a:r>
              <a:rPr lang="nb-NO" sz="2400" dirty="0" smtClean="0"/>
              <a:t/>
            </a:r>
            <a:br>
              <a:rPr lang="nb-NO" sz="2400" dirty="0" smtClean="0"/>
            </a:br>
            <a:r>
              <a:rPr lang="nb-NO" sz="2400" dirty="0" smtClean="0"/>
              <a:t>Dersom en melding utenfor tur er kunstig, skal bestemmelsene i </a:t>
            </a:r>
            <a:r>
              <a:rPr lang="nb-NO" sz="2400" dirty="0" smtClean="0">
                <a:hlinkClick r:id="rId4" action="ppaction://hlinkfile"/>
              </a:rPr>
              <a:t>§ 30</a:t>
            </a:r>
            <a:r>
              <a:rPr lang="nb-NO" sz="2400" dirty="0" smtClean="0"/>
              <a:t>, </a:t>
            </a:r>
            <a:r>
              <a:rPr lang="nb-NO" sz="2400" dirty="0" smtClean="0">
                <a:hlinkClick r:id="rId5" action="ppaction://hlinkfile"/>
              </a:rPr>
              <a:t>§ 31</a:t>
            </a:r>
            <a:r>
              <a:rPr lang="nb-NO" sz="2400" dirty="0" smtClean="0"/>
              <a:t> og </a:t>
            </a:r>
            <a:r>
              <a:rPr lang="nb-NO" sz="2400" dirty="0" smtClean="0">
                <a:hlinkClick r:id="rId6" action="ppaction://hlinkfile"/>
              </a:rPr>
              <a:t>§ 32</a:t>
            </a:r>
            <a:r>
              <a:rPr lang="nb-NO" sz="2400" dirty="0" smtClean="0"/>
              <a:t> gjelde fargen (fargene) meldingen viser, og ikke meldingens benevnelse. </a:t>
            </a:r>
            <a:br>
              <a:rPr lang="nb-NO" sz="2400" dirty="0" smtClean="0"/>
            </a:br>
            <a:r>
              <a:rPr lang="nb-NO" dirty="0" smtClean="0"/>
              <a:t/>
            </a:r>
            <a:br>
              <a:rPr lang="nb-NO" dirty="0" smtClean="0"/>
            </a:br>
            <a:endParaRPr lang="nb-NO" dirty="0"/>
          </a:p>
        </p:txBody>
      </p:sp>
      <p:pic>
        <p:nvPicPr>
          <p:cNvPr id="2" name="M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260648"/>
            <a:ext cx="8424862" cy="914400"/>
          </a:xfrm>
        </p:spPr>
        <p:txBody>
          <a:bodyPr/>
          <a:lstStyle/>
          <a:p>
            <a:r>
              <a:rPr lang="nb-NO" dirty="0" smtClean="0"/>
              <a:t>§30 Pass utenfor tur           M14</a:t>
            </a:r>
            <a:endParaRPr lang="nb-NO" dirty="0"/>
          </a:p>
        </p:txBody>
      </p:sp>
      <p:sp>
        <p:nvSpPr>
          <p:cNvPr id="6" name="Plassholder for innhold 5"/>
          <p:cNvSpPr>
            <a:spLocks noGrp="1"/>
          </p:cNvSpPr>
          <p:nvPr>
            <p:ph idx="1"/>
          </p:nvPr>
        </p:nvSpPr>
        <p:spPr>
          <a:xfrm>
            <a:off x="179512" y="1340768"/>
            <a:ext cx="8784976" cy="4896544"/>
          </a:xfrm>
        </p:spPr>
        <p:txBody>
          <a:bodyPr/>
          <a:lstStyle/>
          <a:p>
            <a:pPr algn="l"/>
            <a:r>
              <a:rPr lang="nb-NO" sz="1800" dirty="0" smtClean="0"/>
              <a:t>Når en spiller har passet utenfor tur (og meldingen er annullert fordi muligheten til å godta den ikke er benyttet, se </a:t>
            </a:r>
            <a:r>
              <a:rPr lang="nb-NO" sz="1800" dirty="0" smtClean="0">
                <a:hlinkClick r:id="rId4" action="ppaction://hlinkfile"/>
              </a:rPr>
              <a:t>§ 29A)</a:t>
            </a:r>
            <a:r>
              <a:rPr lang="nb-NO" sz="1800" dirty="0" smtClean="0"/>
              <a:t>, skjer følgende: (Dersom passen er kunstig se C.)</a:t>
            </a:r>
          </a:p>
          <a:p>
            <a:pPr lvl="1" algn="l"/>
            <a:r>
              <a:rPr lang="nb-NO" sz="1600" u="sng" dirty="0" smtClean="0"/>
              <a:t>A. Før noen av spillerne har avgitt bud</a:t>
            </a:r>
            <a:r>
              <a:rPr lang="nb-NO" sz="1600" dirty="0" smtClean="0"/>
              <a:t/>
            </a:r>
            <a:br>
              <a:rPr lang="nb-NO" sz="1600" dirty="0" smtClean="0"/>
            </a:br>
            <a:r>
              <a:rPr lang="nb-NO" sz="1800" dirty="0" smtClean="0"/>
              <a:t>Når en spiller har passet utenfor tur før noen av spillerne har avgitt bud, må den feilende passe første gang det blir hans tur til å melde, og </a:t>
            </a:r>
            <a:r>
              <a:rPr lang="nb-NO" sz="1800" dirty="0" smtClean="0">
                <a:hlinkClick r:id="rId5" action="ppaction://hlinkfile"/>
              </a:rPr>
              <a:t>§ 23</a:t>
            </a:r>
            <a:r>
              <a:rPr lang="nb-NO" sz="1800" dirty="0" smtClean="0"/>
              <a:t> kan bli brukt.</a:t>
            </a:r>
          </a:p>
          <a:p>
            <a:pPr lvl="1" algn="l"/>
            <a:r>
              <a:rPr lang="nb-NO" sz="1800" u="sng" dirty="0" smtClean="0"/>
              <a:t>B. Etter at det er avgitt bud</a:t>
            </a:r>
            <a:r>
              <a:rPr lang="nb-NO" sz="1800" dirty="0" smtClean="0"/>
              <a:t> </a:t>
            </a:r>
          </a:p>
          <a:p>
            <a:pPr lvl="1" algn="l"/>
            <a:r>
              <a:rPr lang="nb-NO" sz="1800" dirty="0" smtClean="0"/>
              <a:t>Når det blir passet utenfor tur etter at en av spillerne har avgitt bud og når det er </a:t>
            </a:r>
            <a:r>
              <a:rPr lang="nb-NO" sz="1800" dirty="0" err="1" smtClean="0"/>
              <a:t>HMs</a:t>
            </a:r>
            <a:r>
              <a:rPr lang="nb-NO" sz="1800" dirty="0" smtClean="0"/>
              <a:t> tur til å melde, må den feilende passe neste gang han er i tur til å melde </a:t>
            </a:r>
          </a:p>
          <a:p>
            <a:pPr lvl="2" algn="l"/>
            <a:r>
              <a:rPr lang="nb-NO" dirty="0" smtClean="0"/>
              <a:t>(a) Etter at en spiller har avgitt bud, må den feilende som har passet utenfor tur -- når det er makkers tur til å melde -- passe resten av meldingsforløpet. </a:t>
            </a:r>
            <a:r>
              <a:rPr lang="nb-NO" dirty="0" smtClean="0">
                <a:hlinkClick r:id="rId5" action="ppaction://hlinkfile"/>
              </a:rPr>
              <a:t>§ 23</a:t>
            </a:r>
            <a:r>
              <a:rPr lang="nb-NO" dirty="0" smtClean="0"/>
              <a:t> kan bli brukt.</a:t>
            </a:r>
          </a:p>
          <a:p>
            <a:pPr lvl="2" algn="l"/>
            <a:r>
              <a:rPr lang="nb-NO" dirty="0" smtClean="0"/>
              <a:t>(b) Den feilendes makker kan avgi ethvert tilstrekkelig bud eller passe, men ikke doble eller redoble i den aktuelle melderunden. </a:t>
            </a:r>
            <a:r>
              <a:rPr lang="nb-NO" dirty="0" smtClean="0">
                <a:hlinkClick r:id="rId5" action="ppaction://hlinkfile"/>
              </a:rPr>
              <a:t>§ 23</a:t>
            </a:r>
            <a:r>
              <a:rPr lang="nb-NO" dirty="0" smtClean="0"/>
              <a:t> kan bli brukt.</a:t>
            </a:r>
            <a:r>
              <a:rPr lang="nb-NO" sz="800" dirty="0" smtClean="0"/>
              <a:t/>
            </a:r>
            <a:br>
              <a:rPr lang="nb-NO" sz="800" dirty="0" smtClean="0"/>
            </a:br>
            <a:endParaRPr lang="nb-NO" sz="800" dirty="0" smtClean="0"/>
          </a:p>
          <a:p>
            <a:pPr algn="l"/>
            <a:r>
              <a:rPr lang="nb-NO" sz="1800" dirty="0" smtClean="0"/>
              <a:t>Når det blir meldt pass utenfor tur etter at en spiller har avgitt bud, og det er den feilendes VM som skal melde, er passen en forandring av melding. </a:t>
            </a:r>
            <a:r>
              <a:rPr lang="nb-NO" sz="1800" dirty="0" smtClean="0">
                <a:hlinkClick r:id="rId6" action="ppaction://hlinkfile"/>
              </a:rPr>
              <a:t>§ 25</a:t>
            </a:r>
            <a:r>
              <a:rPr lang="nb-NO" sz="1800" dirty="0" smtClean="0"/>
              <a:t> brukes. </a:t>
            </a:r>
          </a:p>
          <a:p>
            <a:pPr algn="l"/>
            <a:r>
              <a:rPr lang="nb-NO" sz="1800" u="sng" dirty="0" smtClean="0"/>
              <a:t>C. Når passen er kunstig</a:t>
            </a:r>
            <a:r>
              <a:rPr lang="nb-NO" sz="1800" dirty="0" smtClean="0"/>
              <a:t/>
            </a:r>
            <a:br>
              <a:rPr lang="nb-NO" sz="1800" dirty="0" smtClean="0"/>
            </a:br>
            <a:r>
              <a:rPr lang="nb-NO" sz="1800" dirty="0" smtClean="0"/>
              <a:t>Når en pass utenfor tur er kunstig, eller er pass av en kunstig melding, brukes </a:t>
            </a:r>
            <a:r>
              <a:rPr lang="nb-NO" sz="1800" dirty="0" smtClean="0">
                <a:hlinkClick r:id="rId7" action="ppaction://hlinkfile"/>
              </a:rPr>
              <a:t>§ 31</a:t>
            </a:r>
            <a:r>
              <a:rPr lang="nb-NO" sz="1800" dirty="0" smtClean="0"/>
              <a:t> og ikke </a:t>
            </a:r>
            <a:r>
              <a:rPr lang="nb-NO" sz="1800" dirty="0" smtClean="0">
                <a:hlinkClick r:id="rId8" action="ppaction://hlinkfile"/>
              </a:rPr>
              <a:t>§ 30</a:t>
            </a:r>
            <a:r>
              <a:rPr lang="nb-NO" sz="1800" dirty="0" smtClean="0"/>
              <a:t>. </a:t>
            </a:r>
          </a:p>
          <a:p>
            <a:pPr algn="l"/>
            <a:endParaRPr lang="nb-NO" sz="800" dirty="0"/>
          </a:p>
        </p:txBody>
      </p:sp>
      <p:pic>
        <p:nvPicPr>
          <p:cNvPr id="2" name="M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b="1" dirty="0" smtClean="0">
                <a:latin typeface="+mn-lt"/>
              </a:rPr>
              <a:t>§ 31. BUD UTENFOR TUR I</a:t>
            </a:r>
            <a:endParaRPr lang="nb-NO" dirty="0">
              <a:latin typeface="+mn-lt"/>
            </a:endParaRPr>
          </a:p>
        </p:txBody>
      </p:sp>
      <p:sp>
        <p:nvSpPr>
          <p:cNvPr id="6" name="Plassholder for innhold 5"/>
          <p:cNvSpPr>
            <a:spLocks noGrp="1"/>
          </p:cNvSpPr>
          <p:nvPr>
            <p:ph idx="1"/>
          </p:nvPr>
        </p:nvSpPr>
        <p:spPr>
          <a:xfrm>
            <a:off x="539552" y="1700808"/>
            <a:ext cx="8280400" cy="3352800"/>
          </a:xfrm>
        </p:spPr>
        <p:txBody>
          <a:bodyPr/>
          <a:lstStyle/>
          <a:p>
            <a:pPr algn="l"/>
            <a:r>
              <a:rPr lang="nb-NO" sz="2400" dirty="0" smtClean="0"/>
              <a:t>Når en spiller har avgitt et bud utenfor tur, har avgitt en kunstig pass eller har passet makkers kunstige bud (se </a:t>
            </a:r>
            <a:r>
              <a:rPr lang="nb-NO" sz="2400" dirty="0" smtClean="0">
                <a:hlinkClick r:id="rId4" action="ppaction://hlinkfile"/>
              </a:rPr>
              <a:t>§ 30C</a:t>
            </a:r>
            <a:r>
              <a:rPr lang="nb-NO" sz="2400" dirty="0" smtClean="0"/>
              <a:t>), og budet er annullert fordi muligheten til å godta budet etter </a:t>
            </a:r>
            <a:r>
              <a:rPr lang="nb-NO" sz="2400" dirty="0" smtClean="0">
                <a:hlinkClick r:id="rId5" action="ppaction://hlinkfile"/>
              </a:rPr>
              <a:t>§ 29A</a:t>
            </a:r>
            <a:r>
              <a:rPr lang="nb-NO" sz="2400" dirty="0" smtClean="0"/>
              <a:t> ikke er blitt benyttet, gjelder følgende erstatningsregler:</a:t>
            </a:r>
          </a:p>
          <a:p>
            <a:pPr algn="l"/>
            <a:r>
              <a:rPr lang="nb-NO" sz="2400" u="sng" dirty="0" smtClean="0"/>
              <a:t>A. Det er </a:t>
            </a:r>
            <a:r>
              <a:rPr lang="nb-NO" sz="2400" u="sng" dirty="0" err="1" smtClean="0"/>
              <a:t>HMs</a:t>
            </a:r>
            <a:r>
              <a:rPr lang="nb-NO" sz="2400" u="sng" dirty="0" smtClean="0"/>
              <a:t> tur til å melde</a:t>
            </a:r>
            <a:r>
              <a:rPr lang="nb-NO" sz="2400" dirty="0" smtClean="0"/>
              <a:t/>
            </a:r>
            <a:br>
              <a:rPr lang="nb-NO" sz="2400" dirty="0" smtClean="0"/>
            </a:br>
            <a:r>
              <a:rPr lang="nb-NO" sz="2400" dirty="0" smtClean="0"/>
              <a:t>Når den feilende har meldt og det er </a:t>
            </a:r>
            <a:r>
              <a:rPr lang="nb-NO" sz="2400" dirty="0" err="1" smtClean="0"/>
              <a:t>HMs</a:t>
            </a:r>
            <a:r>
              <a:rPr lang="nb-NO" sz="2400" dirty="0" smtClean="0"/>
              <a:t> tur til å melde: </a:t>
            </a:r>
          </a:p>
          <a:p>
            <a:pPr algn="l"/>
            <a:r>
              <a:rPr lang="nb-NO" sz="2400" dirty="0" smtClean="0"/>
              <a:t>Hvis denne motstander passer, må den feilende gjenta den meldingen som ble avgitt utenfor tur, og hvis det er en lovlig melding, blir det ingen straff</a:t>
            </a:r>
            <a:r>
              <a:rPr lang="nb-NO" dirty="0" smtClean="0"/>
              <a:t>.</a:t>
            </a:r>
          </a:p>
          <a:p>
            <a:pPr algn="l">
              <a:buNone/>
            </a:pPr>
            <a:r>
              <a:rPr lang="nb-NO" dirty="0" smtClean="0"/>
              <a:t/>
            </a:r>
            <a:br>
              <a:rPr lang="nb-NO" dirty="0" smtClean="0"/>
            </a:br>
            <a:endParaRPr lang="nb-NO" dirty="0" smtClean="0"/>
          </a:p>
          <a:p>
            <a:pPr algn="l"/>
            <a:endParaRPr lang="nb-NO" dirty="0"/>
          </a:p>
        </p:txBody>
      </p:sp>
      <p:pic>
        <p:nvPicPr>
          <p:cNvPr id="3" name="M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424862" cy="914400"/>
          </a:xfrm>
        </p:spPr>
        <p:txBody>
          <a:bodyPr/>
          <a:lstStyle/>
          <a:p>
            <a:r>
              <a:rPr lang="nb-NO" b="1" dirty="0" smtClean="0">
                <a:latin typeface="Times New Roman" pitchFamily="18" charset="0"/>
                <a:cs typeface="Times New Roman" pitchFamily="18" charset="0"/>
              </a:rPr>
              <a:t>§ 31. BUD UTENFOR TUR II</a:t>
            </a:r>
            <a:endParaRPr lang="nb-NO" dirty="0">
              <a:latin typeface="Times New Roman" pitchFamily="18" charset="0"/>
              <a:cs typeface="Times New Roman" pitchFamily="18" charset="0"/>
            </a:endParaRPr>
          </a:p>
        </p:txBody>
      </p:sp>
      <p:sp>
        <p:nvSpPr>
          <p:cNvPr id="5" name="Plassholder for innhold 4"/>
          <p:cNvSpPr>
            <a:spLocks noGrp="1"/>
          </p:cNvSpPr>
          <p:nvPr>
            <p:ph idx="1"/>
          </p:nvPr>
        </p:nvSpPr>
        <p:spPr>
          <a:xfrm>
            <a:off x="539552" y="1268760"/>
            <a:ext cx="8280400" cy="4896544"/>
          </a:xfrm>
        </p:spPr>
        <p:txBody>
          <a:bodyPr/>
          <a:lstStyle/>
          <a:p>
            <a:pPr algn="l"/>
            <a:r>
              <a:rPr lang="nb-NO" sz="2400" dirty="0" smtClean="0"/>
              <a:t>Hvis denne motstander avgir et lovlig* bud, en dobling eller redobling, kan den feilende avgi en hvilken som helst lovlig melding. Når denne meldingen:</a:t>
            </a:r>
          </a:p>
          <a:p>
            <a:pPr algn="l"/>
            <a:r>
              <a:rPr lang="nb-NO" sz="2400" dirty="0" smtClean="0"/>
              <a:t>(a) Gjentar den samme benevnelse som meldingen utenfor tur var avgitt i, må den feilendes makker passe første gang det blir hans tur til å melde (se </a:t>
            </a:r>
            <a:r>
              <a:rPr lang="nb-NO" sz="2400" dirty="0" smtClean="0">
                <a:hlinkClick r:id="rId4" action="ppaction://hlinkfile"/>
              </a:rPr>
              <a:t>§ 23</a:t>
            </a:r>
            <a:r>
              <a:rPr lang="nb-NO" sz="2400" dirty="0" smtClean="0"/>
              <a:t>).</a:t>
            </a:r>
          </a:p>
          <a:p>
            <a:pPr algn="l"/>
            <a:r>
              <a:rPr lang="nb-NO" sz="2400" dirty="0" smtClean="0"/>
              <a:t>(b) Ikke gjentar den samme benevnelsen som meldingen utenfor tur, eller var en kunstig pass eller en pass på makkers kunstige melding, kan utspillsrestriksjoner etter </a:t>
            </a:r>
            <a:r>
              <a:rPr lang="nb-NO" sz="2400" dirty="0" smtClean="0">
                <a:hlinkClick r:id="rId5" action="ppaction://hlinkfile"/>
              </a:rPr>
              <a:t>§ 26</a:t>
            </a:r>
            <a:r>
              <a:rPr lang="nb-NO" sz="2400" dirty="0" smtClean="0"/>
              <a:t> bli brukt, og den feilendes makker må passe resten av meldingsforløpet (se </a:t>
            </a:r>
            <a:r>
              <a:rPr lang="nb-NO" sz="2400" dirty="0" smtClean="0">
                <a:hlinkClick r:id="rId4" action="ppaction://hlinkfile"/>
              </a:rPr>
              <a:t>§ 23</a:t>
            </a:r>
            <a:r>
              <a:rPr lang="nb-NO" sz="2400" dirty="0" smtClean="0"/>
              <a:t>). </a:t>
            </a:r>
          </a:p>
          <a:p>
            <a:pPr algn="l"/>
            <a:endParaRPr lang="nb-NO" dirty="0"/>
          </a:p>
        </p:txBody>
      </p:sp>
      <p:pic>
        <p:nvPicPr>
          <p:cNvPr id="3" name="M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395536" y="332656"/>
            <a:ext cx="8424862" cy="914400"/>
          </a:xfrm>
        </p:spPr>
        <p:txBody>
          <a:bodyPr/>
          <a:lstStyle/>
          <a:p>
            <a:r>
              <a:rPr lang="nb-NO" b="1" dirty="0" smtClean="0">
                <a:latin typeface="+mn-lt"/>
              </a:rPr>
              <a:t>§ 31. BUD UTENFOR TUR III</a:t>
            </a:r>
            <a:endParaRPr lang="nb-NO" dirty="0">
              <a:latin typeface="+mn-lt"/>
            </a:endParaRPr>
          </a:p>
        </p:txBody>
      </p:sp>
      <p:sp>
        <p:nvSpPr>
          <p:cNvPr id="8" name="Plassholder for innhold 7"/>
          <p:cNvSpPr>
            <a:spLocks noGrp="1"/>
          </p:cNvSpPr>
          <p:nvPr>
            <p:ph idx="1"/>
          </p:nvPr>
        </p:nvSpPr>
        <p:spPr>
          <a:xfrm>
            <a:off x="395536" y="1052736"/>
            <a:ext cx="8280400" cy="3352800"/>
          </a:xfrm>
        </p:spPr>
        <p:txBody>
          <a:bodyPr/>
          <a:lstStyle/>
          <a:p>
            <a:pPr algn="l"/>
            <a:r>
              <a:rPr lang="nb-NO" sz="2800" u="sng" dirty="0" smtClean="0"/>
              <a:t>B. Det er makkers eller </a:t>
            </a:r>
            <a:r>
              <a:rPr lang="nb-NO" sz="2800" u="sng" dirty="0" err="1" smtClean="0"/>
              <a:t>VMs</a:t>
            </a:r>
            <a:r>
              <a:rPr lang="nb-NO" sz="2800" u="sng" dirty="0" smtClean="0"/>
              <a:t> tur til å melde</a:t>
            </a:r>
            <a:r>
              <a:rPr lang="nb-NO" sz="2800" dirty="0" smtClean="0"/>
              <a:t/>
            </a:r>
            <a:br>
              <a:rPr lang="nb-NO" sz="2800" dirty="0" smtClean="0"/>
            </a:br>
            <a:r>
              <a:rPr lang="nb-NO" sz="2800" dirty="0" smtClean="0"/>
              <a:t>Når den feilende avgir et bud når det er makkers tur til å melde, eller </a:t>
            </a:r>
            <a:r>
              <a:rPr lang="nb-NO" sz="2800" dirty="0" err="1" smtClean="0"/>
              <a:t>VMs</a:t>
            </a:r>
            <a:r>
              <a:rPr lang="nb-NO" sz="2800" dirty="0" smtClean="0"/>
              <a:t> tur til å melde og den feilende ikke har meldt tidligere**, må den feilendes makker passe resten av meldingsforløpet (se også </a:t>
            </a:r>
            <a:r>
              <a:rPr lang="nb-NO" sz="2800" dirty="0" smtClean="0">
                <a:hlinkClick r:id="rId4" action="ppaction://hlinkfile"/>
              </a:rPr>
              <a:t>§ 23</a:t>
            </a:r>
            <a:r>
              <a:rPr lang="nb-NO" sz="2800" dirty="0" smtClean="0"/>
              <a:t> om pass som skader den ikke-feilende side). Utspillsrestriksjoner etter </a:t>
            </a:r>
            <a:r>
              <a:rPr lang="nb-NO" sz="2800" dirty="0" smtClean="0">
                <a:hlinkClick r:id="rId5" action="ppaction://hlinkfile"/>
              </a:rPr>
              <a:t>§ 26</a:t>
            </a:r>
            <a:r>
              <a:rPr lang="nb-NO" sz="2800" dirty="0" smtClean="0"/>
              <a:t> kan bli brukt.</a:t>
            </a:r>
            <a:br>
              <a:rPr lang="nb-NO" sz="2800" dirty="0" smtClean="0"/>
            </a:br>
            <a:r>
              <a:rPr lang="nb-NO" sz="2800" dirty="0" smtClean="0"/>
              <a:t>** En ulovlig melding av HM korrigeres på vanlig måte</a:t>
            </a:r>
            <a:br>
              <a:rPr lang="nb-NO" sz="2800" dirty="0" smtClean="0"/>
            </a:br>
            <a:r>
              <a:rPr lang="nb-NO" sz="2800" dirty="0" smtClean="0"/>
              <a:t>** Senere meldinger når det er </a:t>
            </a:r>
            <a:r>
              <a:rPr lang="nb-NO" sz="2800" dirty="0" err="1" smtClean="0"/>
              <a:t>VMs</a:t>
            </a:r>
            <a:r>
              <a:rPr lang="nb-NO" sz="2800" dirty="0" smtClean="0"/>
              <a:t> tur til å melde, er forandring av melding (</a:t>
            </a:r>
            <a:r>
              <a:rPr lang="nb-NO" sz="2800" dirty="0" smtClean="0">
                <a:hlinkClick r:id="rId6" action="ppaction://hlinkfile"/>
              </a:rPr>
              <a:t>§ 25</a:t>
            </a:r>
            <a:r>
              <a:rPr lang="nb-NO" sz="2800" dirty="0" smtClean="0"/>
              <a:t>).</a:t>
            </a:r>
          </a:p>
          <a:p>
            <a:pPr algn="l"/>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424862" cy="914400"/>
          </a:xfrm>
        </p:spPr>
        <p:txBody>
          <a:bodyPr/>
          <a:lstStyle/>
          <a:p>
            <a:r>
              <a:rPr lang="nb-NO" b="1" dirty="0" smtClean="0">
                <a:latin typeface="Times New Roman" pitchFamily="18" charset="0"/>
                <a:cs typeface="Times New Roman" pitchFamily="18" charset="0"/>
              </a:rPr>
              <a:t>§ 31. BUD UTENFOR TUR IV</a:t>
            </a:r>
            <a:endParaRPr lang="nb-NO" dirty="0">
              <a:latin typeface="Times New Roman" pitchFamily="18" charset="0"/>
              <a:cs typeface="Times New Roman" pitchFamily="18" charset="0"/>
            </a:endParaRPr>
          </a:p>
        </p:txBody>
      </p:sp>
      <p:sp>
        <p:nvSpPr>
          <p:cNvPr id="5" name="Plassholder for innhold 4"/>
          <p:cNvSpPr>
            <a:spLocks noGrp="1"/>
          </p:cNvSpPr>
          <p:nvPr>
            <p:ph idx="1"/>
          </p:nvPr>
        </p:nvSpPr>
        <p:spPr>
          <a:xfrm>
            <a:off x="611560" y="1556792"/>
            <a:ext cx="8280400" cy="3352800"/>
          </a:xfrm>
        </p:spPr>
        <p:txBody>
          <a:bodyPr/>
          <a:lstStyle/>
          <a:p>
            <a:pPr algn="l"/>
            <a:r>
              <a:rPr lang="nb-NO" dirty="0" smtClean="0"/>
              <a:t>NB! Det er slett ikke samme erstatningsregler som ved utilstrekkelig melding.</a:t>
            </a:r>
            <a:br>
              <a:rPr lang="nb-NO" dirty="0" smtClean="0"/>
            </a:br>
            <a:endParaRPr lang="nb-NO" dirty="0" smtClean="0"/>
          </a:p>
          <a:p>
            <a:pPr algn="l"/>
            <a:r>
              <a:rPr lang="nb-NO" dirty="0" smtClean="0"/>
              <a:t>Dersom det er kunstige meldinger utenfor tur henviser §29C oss til den eller de fargene som ble vist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8313" y="332656"/>
            <a:ext cx="8424862" cy="792088"/>
          </a:xfrm>
        </p:spPr>
        <p:txBody>
          <a:bodyPr/>
          <a:lstStyle/>
          <a:p>
            <a:r>
              <a:rPr lang="nb-NO" sz="2800" b="1" dirty="0" smtClean="0"/>
              <a:t>§ 32 Dobling eller redobling utenfor tur</a:t>
            </a:r>
            <a:endParaRPr lang="nb-NO" sz="2800" b="1" dirty="0"/>
          </a:p>
        </p:txBody>
      </p:sp>
      <p:sp>
        <p:nvSpPr>
          <p:cNvPr id="6" name="Plassholder for innhold 5"/>
          <p:cNvSpPr>
            <a:spLocks noGrp="1"/>
          </p:cNvSpPr>
          <p:nvPr>
            <p:ph idx="1"/>
          </p:nvPr>
        </p:nvSpPr>
        <p:spPr>
          <a:xfrm>
            <a:off x="539552" y="1124744"/>
            <a:ext cx="8280400" cy="5040560"/>
          </a:xfrm>
        </p:spPr>
        <p:txBody>
          <a:bodyPr/>
          <a:lstStyle/>
          <a:p>
            <a:pPr algn="l"/>
            <a:r>
              <a:rPr lang="nb-NO" dirty="0" smtClean="0"/>
              <a:t>VM kan godta en dobling eller redobling utenfor tur (se </a:t>
            </a:r>
            <a:r>
              <a:rPr lang="nb-NO" dirty="0" smtClean="0">
                <a:hlinkClick r:id="rId4" action="ppaction://hlinkfile"/>
              </a:rPr>
              <a:t>§ 29A</a:t>
            </a:r>
            <a:r>
              <a:rPr lang="nb-NO" dirty="0" smtClean="0"/>
              <a:t>), men en ukorrekt </a:t>
            </a:r>
            <a:r>
              <a:rPr lang="nb-NO" dirty="0"/>
              <a:t>dobling eller redobling </a:t>
            </a:r>
            <a:r>
              <a:rPr lang="nb-NO" dirty="0" smtClean="0"/>
              <a:t>(f</a:t>
            </a:r>
            <a:r>
              <a:rPr lang="nb-NO" dirty="0"/>
              <a:t>. eks dobling av makkers </a:t>
            </a:r>
            <a:r>
              <a:rPr lang="nb-NO" dirty="0" smtClean="0"/>
              <a:t>melding eller redobling av makkers dobling) kan aldri bli godtatt, dersom den feilendes VM likevel melder etter slik melding, se </a:t>
            </a:r>
            <a:r>
              <a:rPr lang="nb-NO" dirty="0" smtClean="0">
                <a:hlinkClick r:id="rId5" action="ppaction://hlinkfile"/>
              </a:rPr>
              <a:t>§ 36</a:t>
            </a:r>
            <a:r>
              <a:rPr lang="nb-NO" dirty="0" smtClean="0"/>
              <a:t>). Hvis meldingen utenfor tur ikke blir godtatt, blir den annullert, og utspillsrestriksjoner etter </a:t>
            </a:r>
            <a:r>
              <a:rPr lang="nb-NO" dirty="0" smtClean="0">
                <a:hlinkClick r:id="rId6" action="ppaction://hlinkfile"/>
              </a:rPr>
              <a:t>§ 26B</a:t>
            </a:r>
            <a:r>
              <a:rPr lang="nb-NO" dirty="0" smtClean="0"/>
              <a:t> kan bli brukt. </a:t>
            </a:r>
          </a:p>
          <a:p>
            <a:pPr algn="l"/>
            <a:r>
              <a:rPr lang="nb-NO" dirty="0" smtClean="0"/>
              <a:t>Og: Les resten av paragrafen</a:t>
            </a: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332656"/>
            <a:ext cx="8784976" cy="1058416"/>
          </a:xfrm>
        </p:spPr>
        <p:txBody>
          <a:bodyPr/>
          <a:lstStyle/>
          <a:p>
            <a:r>
              <a:rPr lang="nb-NO" dirty="0" smtClean="0"/>
              <a:t>Meldingsforløpsperioden starter og avsluttes              (M2)</a:t>
            </a:r>
            <a:endParaRPr lang="nb-NO" dirty="0"/>
          </a:p>
        </p:txBody>
      </p:sp>
      <p:sp>
        <p:nvSpPr>
          <p:cNvPr id="3" name="Plassholder for innhold 2"/>
          <p:cNvSpPr>
            <a:spLocks noGrp="1"/>
          </p:cNvSpPr>
          <p:nvPr>
            <p:ph idx="1"/>
          </p:nvPr>
        </p:nvSpPr>
        <p:spPr>
          <a:xfrm>
            <a:off x="539552" y="1916832"/>
            <a:ext cx="8280400" cy="4248472"/>
          </a:xfrm>
        </p:spPr>
        <p:txBody>
          <a:bodyPr>
            <a:normAutofit fontScale="85000" lnSpcReduction="10000"/>
          </a:bodyPr>
          <a:lstStyle/>
          <a:p>
            <a:pPr algn="l"/>
            <a:r>
              <a:rPr lang="nb-NO" sz="2400" dirty="0" smtClean="0"/>
              <a:t>§17 A Meldingsforløpsperioden på et spill starter for en side når én av spillerne i makkerparet tar kortene sine ut av mappen.</a:t>
            </a:r>
            <a:br>
              <a:rPr lang="nb-NO" sz="2400" dirty="0" smtClean="0"/>
            </a:br>
            <a:endParaRPr lang="nb-NO" sz="2400" dirty="0" smtClean="0"/>
          </a:p>
          <a:p>
            <a:pPr algn="l"/>
            <a:r>
              <a:rPr lang="nb-NO" sz="2400" dirty="0" smtClean="0"/>
              <a:t>§17B Den første meldingen avgis av den spilleren som på mappen er angitt som giver.</a:t>
            </a:r>
            <a:br>
              <a:rPr lang="nb-NO" sz="2400" dirty="0" smtClean="0"/>
            </a:br>
            <a:endParaRPr lang="nb-NO" sz="2400" dirty="0" smtClean="0"/>
          </a:p>
          <a:p>
            <a:pPr algn="l"/>
            <a:r>
              <a:rPr lang="nb-NO" sz="2400" dirty="0" smtClean="0"/>
              <a:t>§22B Meldingsforløpsperioden avsluttes når -- etter at meldingene er slutt som beskrevet i A2 -- en av motspillerne gjør et utspill med billedsiden opp (dersom utspillet er utenfor tur, se </a:t>
            </a:r>
            <a:r>
              <a:rPr lang="nb-NO" sz="2400" dirty="0" smtClean="0">
                <a:hlinkClick r:id="rId4" action="ppaction://hlinkfile"/>
              </a:rPr>
              <a:t>§ 54</a:t>
            </a:r>
            <a:r>
              <a:rPr lang="nb-NO" sz="2400" dirty="0" smtClean="0"/>
              <a:t>). Perioden mellom at meldingene er slutt og at meldingsforløpet er slutt kalles «oppklaringsperioden».</a:t>
            </a:r>
            <a:br>
              <a:rPr lang="nb-NO" sz="2400" dirty="0" smtClean="0"/>
            </a:br>
            <a:endParaRPr lang="nb-NO" sz="2400" dirty="0" smtClean="0"/>
          </a:p>
          <a:p>
            <a:pPr algn="l"/>
            <a:r>
              <a:rPr lang="nb-NO" sz="2400" dirty="0" smtClean="0"/>
              <a:t>Hvis ikke noen spiller avgir et bud (se A1), avsluttes meldingsforløpsperioden når alle fire hender er lagt tilbake i mappen. </a:t>
            </a:r>
            <a:endParaRPr lang="nb-NO" dirty="0"/>
          </a:p>
        </p:txBody>
      </p:sp>
      <p:pic>
        <p:nvPicPr>
          <p:cNvPr id="5" name="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04"/>
    </mc:Choice>
    <mc:Fallback xmlns="">
      <p:transition spd="slow" advTm="3710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260648"/>
            <a:ext cx="8424862" cy="914400"/>
          </a:xfrm>
        </p:spPr>
        <p:txBody>
          <a:bodyPr/>
          <a:lstStyle/>
          <a:p>
            <a:r>
              <a:rPr lang="nb-NO" sz="4000" b="1" dirty="0" smtClean="0"/>
              <a:t>§§ 33 -35</a:t>
            </a:r>
            <a:endParaRPr lang="nb-NO" sz="4000" b="1" dirty="0"/>
          </a:p>
        </p:txBody>
      </p:sp>
      <p:sp>
        <p:nvSpPr>
          <p:cNvPr id="5" name="Plassholder for innhold 4"/>
          <p:cNvSpPr>
            <a:spLocks noGrp="1"/>
          </p:cNvSpPr>
          <p:nvPr>
            <p:ph idx="1"/>
          </p:nvPr>
        </p:nvSpPr>
        <p:spPr>
          <a:xfrm>
            <a:off x="323528" y="1268760"/>
            <a:ext cx="8640960" cy="5112568"/>
          </a:xfrm>
        </p:spPr>
        <p:txBody>
          <a:bodyPr/>
          <a:lstStyle/>
          <a:p>
            <a:pPr algn="l"/>
            <a:r>
              <a:rPr lang="nb-NO" sz="2400" dirty="0" smtClean="0"/>
              <a:t>§33 En melding som avgis samtidig med en melding fra den spiller som stod i tur til å melde, er en påfølgende melding. </a:t>
            </a:r>
          </a:p>
          <a:p>
            <a:pPr algn="l"/>
            <a:r>
              <a:rPr lang="nb-NO" sz="2400" dirty="0" smtClean="0">
                <a:solidFill>
                  <a:srgbClr val="FF0000"/>
                </a:solidFill>
              </a:rPr>
              <a:t>Det er et prinsipp at ved samtidighet dømmes den lovlige aksjonen til å være først!</a:t>
            </a:r>
          </a:p>
          <a:p>
            <a:pPr algn="l"/>
            <a:r>
              <a:rPr lang="nb-NO" sz="2400" dirty="0" smtClean="0"/>
              <a:t>§34  Når det etter en melding har vært tre passer etter hverandre, og en eller flere er utenfor tur, brukes </a:t>
            </a:r>
            <a:r>
              <a:rPr lang="nb-NO" sz="2400" dirty="0" smtClean="0">
                <a:hlinkClick r:id="rId5" action="ppaction://hlinkfile"/>
              </a:rPr>
              <a:t>§ 17E2</a:t>
            </a:r>
            <a:r>
              <a:rPr lang="nb-NO" sz="2400" dirty="0" smtClean="0"/>
              <a:t> </a:t>
            </a:r>
          </a:p>
          <a:p>
            <a:pPr algn="l"/>
            <a:r>
              <a:rPr lang="nb-NO" sz="2400" dirty="0" smtClean="0"/>
              <a:t>§35Følgende meldinger er ikke tillatt:</a:t>
            </a:r>
          </a:p>
          <a:p>
            <a:pPr lvl="1" algn="l"/>
            <a:r>
              <a:rPr lang="nb-NO" sz="2400" dirty="0" smtClean="0"/>
              <a:t>1. En dobling eller redobling som ikke er tillatt etter </a:t>
            </a:r>
            <a:r>
              <a:rPr lang="nb-NO" sz="2400" dirty="0" smtClean="0">
                <a:hlinkClick r:id="rId6" action="ppaction://hlinkfile"/>
              </a:rPr>
              <a:t>§ 19</a:t>
            </a:r>
            <a:r>
              <a:rPr lang="nb-NO" sz="2400" dirty="0"/>
              <a:t> </a:t>
            </a:r>
            <a:r>
              <a:rPr lang="nb-NO" sz="2400" dirty="0" smtClean="0"/>
              <a:t>se </a:t>
            </a:r>
            <a:r>
              <a:rPr lang="nb-NO" sz="2000" dirty="0" smtClean="0">
                <a:hlinkClick r:id="rId7" action="ppaction://hlinkfile"/>
              </a:rPr>
              <a:t>§ 36</a:t>
            </a:r>
            <a:endParaRPr lang="nb-NO" sz="2000" dirty="0" smtClean="0"/>
          </a:p>
          <a:p>
            <a:pPr lvl="1" algn="l"/>
            <a:r>
              <a:rPr lang="nb-NO" sz="2400" dirty="0" smtClean="0"/>
              <a:t>2. Melding, dobling eller redobling av spiller som er pålagt å passe. se </a:t>
            </a:r>
            <a:r>
              <a:rPr lang="nb-NO" sz="2000" dirty="0" smtClean="0">
                <a:hlinkClick r:id="rId8" action="ppaction://hlinkfile"/>
              </a:rPr>
              <a:t>§ 37</a:t>
            </a:r>
            <a:endParaRPr lang="nb-NO" sz="2000" dirty="0" smtClean="0"/>
          </a:p>
          <a:p>
            <a:pPr lvl="1" algn="l"/>
            <a:r>
              <a:rPr lang="nb-NO" sz="2400" dirty="0" smtClean="0"/>
              <a:t>3. En melding på mer enn 7 trekk. se </a:t>
            </a:r>
            <a:r>
              <a:rPr lang="nb-NO" sz="2000" dirty="0" smtClean="0">
                <a:hlinkClick r:id="rId9" action="ppaction://hlinkfile"/>
              </a:rPr>
              <a:t>§ 38</a:t>
            </a:r>
            <a:r>
              <a:rPr lang="nb-NO" sz="2000" dirty="0" smtClean="0"/>
              <a:t> </a:t>
            </a:r>
          </a:p>
          <a:p>
            <a:pPr lvl="1" algn="l"/>
            <a:r>
              <a:rPr lang="nb-NO" sz="2400" dirty="0" smtClean="0"/>
              <a:t>4. En melding etter avsluttende pass i meldingsforløpet se </a:t>
            </a:r>
            <a:r>
              <a:rPr lang="nb-NO" sz="2000" dirty="0" smtClean="0">
                <a:hlinkClick r:id="rId10" action="ppaction://hlinkfile"/>
              </a:rPr>
              <a:t>§ 39</a:t>
            </a:r>
            <a:endParaRPr lang="nb-NO"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260648"/>
            <a:ext cx="8424862" cy="914400"/>
          </a:xfrm>
        </p:spPr>
        <p:txBody>
          <a:bodyPr/>
          <a:lstStyle/>
          <a:p>
            <a:r>
              <a:rPr lang="nb-NO" b="1" dirty="0" smtClean="0"/>
              <a:t>§ 36 Ulovlig X og XX</a:t>
            </a:r>
            <a:endParaRPr lang="nb-NO" b="1" dirty="0"/>
          </a:p>
        </p:txBody>
      </p:sp>
      <p:sp>
        <p:nvSpPr>
          <p:cNvPr id="6" name="Plassholder for innhold 5"/>
          <p:cNvSpPr>
            <a:spLocks noGrp="1"/>
          </p:cNvSpPr>
          <p:nvPr>
            <p:ph idx="1"/>
          </p:nvPr>
        </p:nvSpPr>
        <p:spPr>
          <a:xfrm>
            <a:off x="395536" y="1484784"/>
            <a:ext cx="8280400" cy="4752528"/>
          </a:xfrm>
        </p:spPr>
        <p:txBody>
          <a:bodyPr/>
          <a:lstStyle/>
          <a:p>
            <a:pPr algn="l"/>
            <a:r>
              <a:rPr lang="nb-NO" sz="1800" u="sng" dirty="0" smtClean="0"/>
              <a:t>A. Den feilendes VM melder før det er fastsatt korrigering</a:t>
            </a:r>
            <a:r>
              <a:rPr lang="nb-NO" sz="1800" dirty="0" smtClean="0"/>
              <a:t/>
            </a:r>
            <a:br>
              <a:rPr lang="nb-NO" sz="1800" dirty="0" smtClean="0"/>
            </a:br>
            <a:r>
              <a:rPr lang="nb-NO" sz="1800" dirty="0" smtClean="0"/>
              <a:t>Dersom den feilende spillers VM melder før korrigering av dobling eller redobling som ikke er tillatt, blir både den ulovlige meldingen og alle etterfølgende meldinger slettet. Meldingene går tilbake til den spilleren som var i tur og fortsetter som om det ikke har vært noen uregelmessighet. Det er ikke utspillsrestriksjoner ifølge </a:t>
            </a:r>
            <a:r>
              <a:rPr lang="nb-NO" sz="1800" dirty="0" smtClean="0">
                <a:hlinkClick r:id="rId4" action="ppaction://hlinkfile"/>
              </a:rPr>
              <a:t>§ 26</a:t>
            </a:r>
            <a:r>
              <a:rPr lang="nb-NO" sz="1800" dirty="0" smtClean="0"/>
              <a:t>.</a:t>
            </a:r>
          </a:p>
          <a:p>
            <a:pPr algn="l"/>
            <a:r>
              <a:rPr lang="nb-NO" sz="1800" u="sng" dirty="0" smtClean="0"/>
              <a:t>B. Den feilendes VM melder ikke før det er fastsatt korrigering</a:t>
            </a:r>
            <a:r>
              <a:rPr lang="nb-NO" sz="1800" dirty="0" smtClean="0"/>
              <a:t/>
            </a:r>
            <a:br>
              <a:rPr lang="nb-NO" sz="1800" dirty="0" smtClean="0"/>
            </a:br>
            <a:r>
              <a:rPr lang="nb-NO" sz="1800" dirty="0" smtClean="0"/>
              <a:t>Når A ikke skal brukes: </a:t>
            </a:r>
          </a:p>
          <a:p>
            <a:pPr algn="l"/>
            <a:r>
              <a:rPr lang="nb-NO" sz="1800" dirty="0" smtClean="0"/>
              <a:t>Enhver dobling eller redobling som ikke er tillatt etter </a:t>
            </a:r>
            <a:r>
              <a:rPr lang="nb-NO" sz="1800" dirty="0" smtClean="0">
                <a:hlinkClick r:id="rId5" action="ppaction://hlinkfile"/>
              </a:rPr>
              <a:t>§ 19</a:t>
            </a:r>
            <a:r>
              <a:rPr lang="nb-NO" sz="1800" dirty="0" smtClean="0"/>
              <a:t> trekkes tilbake.</a:t>
            </a:r>
          </a:p>
          <a:p>
            <a:pPr algn="l"/>
            <a:r>
              <a:rPr lang="nb-NO" sz="1800" dirty="0" smtClean="0"/>
              <a:t>Den feilende må avgi en lovlig melding, meldingsforløpet fortsetter og den feilendes makker må passe resten av meldingsforløpet.</a:t>
            </a:r>
          </a:p>
          <a:p>
            <a:pPr algn="l"/>
            <a:r>
              <a:rPr lang="nb-NO" sz="1800" dirty="0" smtClean="0"/>
              <a:t>Både </a:t>
            </a:r>
            <a:r>
              <a:rPr lang="nb-NO" sz="1800" dirty="0" smtClean="0">
                <a:hlinkClick r:id="rId6" action="ppaction://hlinkfile"/>
              </a:rPr>
              <a:t>§ 23</a:t>
            </a:r>
            <a:r>
              <a:rPr lang="nb-NO" sz="1800" dirty="0" smtClean="0"/>
              <a:t> og utspillsrestriksjonene i </a:t>
            </a:r>
            <a:r>
              <a:rPr lang="nb-NO" sz="1800" dirty="0" smtClean="0">
                <a:hlinkClick r:id="rId4" action="ppaction://hlinkfile"/>
              </a:rPr>
              <a:t>§ 26</a:t>
            </a:r>
            <a:r>
              <a:rPr lang="nb-NO" sz="1800" dirty="0" smtClean="0"/>
              <a:t> kan bli brukt.</a:t>
            </a:r>
          </a:p>
          <a:p>
            <a:pPr algn="l"/>
            <a:r>
              <a:rPr lang="nb-NO" sz="1800" dirty="0" smtClean="0"/>
              <a:t>Dersom det var en melding utenfor tur, går meldingene tilbake til den spilleren som var i tur. Den feilende spilleren kan avgi en hvilken som helst lovlig melding i sin tur, men hans makker må passe resten av meldingsforløpet. Både </a:t>
            </a:r>
            <a:r>
              <a:rPr lang="nb-NO" sz="1800" dirty="0" smtClean="0">
                <a:hlinkClick r:id="rId6" action="ppaction://hlinkfile"/>
              </a:rPr>
              <a:t>§ 23</a:t>
            </a:r>
            <a:r>
              <a:rPr lang="nb-NO" sz="1800" dirty="0" smtClean="0"/>
              <a:t> og utspillsrestriksjonene i </a:t>
            </a:r>
            <a:r>
              <a:rPr lang="nb-NO" sz="1800" dirty="0" smtClean="0">
                <a:hlinkClick r:id="rId4" action="ppaction://hlinkfile"/>
              </a:rPr>
              <a:t>§ 26</a:t>
            </a:r>
            <a:r>
              <a:rPr lang="nb-NO" sz="1800" dirty="0" smtClean="0"/>
              <a:t> kan bli brukt. </a:t>
            </a:r>
          </a:p>
          <a:p>
            <a:pPr algn="l"/>
            <a:endParaRPr lang="nb-NO"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332656"/>
            <a:ext cx="8424862" cy="914400"/>
          </a:xfrm>
        </p:spPr>
        <p:txBody>
          <a:bodyPr/>
          <a:lstStyle/>
          <a:p>
            <a:r>
              <a:rPr lang="nb-NO" b="1" dirty="0" smtClean="0">
                <a:latin typeface="Times New Roman" pitchFamily="18" charset="0"/>
                <a:cs typeface="Times New Roman" pitchFamily="18" charset="0"/>
              </a:rPr>
              <a:t>§37 Bryte påbud om å passe</a:t>
            </a:r>
            <a:endParaRPr lang="nb-NO" b="1" dirty="0">
              <a:latin typeface="Times New Roman" pitchFamily="18" charset="0"/>
              <a:cs typeface="Times New Roman" pitchFamily="18" charset="0"/>
            </a:endParaRPr>
          </a:p>
        </p:txBody>
      </p:sp>
      <p:sp>
        <p:nvSpPr>
          <p:cNvPr id="6" name="Plassholder for innhold 5"/>
          <p:cNvSpPr>
            <a:spLocks noGrp="1"/>
          </p:cNvSpPr>
          <p:nvPr>
            <p:ph idx="1"/>
          </p:nvPr>
        </p:nvSpPr>
        <p:spPr>
          <a:xfrm>
            <a:off x="539552" y="1844824"/>
            <a:ext cx="8280400" cy="3352800"/>
          </a:xfrm>
        </p:spPr>
        <p:txBody>
          <a:bodyPr/>
          <a:lstStyle/>
          <a:p>
            <a:pPr algn="l"/>
            <a:r>
              <a:rPr lang="nb-NO" sz="2000" u="sng" dirty="0" smtClean="0"/>
              <a:t>A. Den feilendes VM melder før korrigering</a:t>
            </a:r>
            <a:r>
              <a:rPr lang="nb-NO" sz="2000" dirty="0" smtClean="0"/>
              <a:t/>
            </a:r>
            <a:br>
              <a:rPr lang="nb-NO" sz="2000" dirty="0" smtClean="0"/>
            </a:br>
            <a:r>
              <a:rPr lang="nb-NO" sz="2000" dirty="0" smtClean="0"/>
              <a:t>Dersom den ulovlige meldingen var et bud, dobler eller redobler fra en spiller som var pålagt å passe (men ikke en melding i strid med </a:t>
            </a:r>
            <a:r>
              <a:rPr lang="nb-NO" sz="2000" dirty="0" smtClean="0">
                <a:hlinkClick r:id="rId4" action="ppaction://hlinkfile"/>
              </a:rPr>
              <a:t>§ 19A1</a:t>
            </a:r>
            <a:r>
              <a:rPr lang="nb-NO" sz="2000" dirty="0" smtClean="0"/>
              <a:t> eller </a:t>
            </a:r>
            <a:r>
              <a:rPr lang="nb-NO" sz="2000" dirty="0" smtClean="0">
                <a:hlinkClick r:id="rId4" action="ppaction://hlinkfile"/>
              </a:rPr>
              <a:t>§ 19B1</a:t>
            </a:r>
            <a:r>
              <a:rPr lang="nb-NO" sz="2000" dirty="0" smtClean="0"/>
              <a:t>) og den feilendes VM melder før TL har fastsatt korrigering, blir meldingen og alle etterfølgende meldinger stående. Dersom den feilende spiller var pålagt å passe resten av meldingsforløpet, må han fortsatt passe når det blir hans tur. Det er ikke utspillsrestriksjoner etter </a:t>
            </a:r>
            <a:r>
              <a:rPr lang="nb-NO" sz="2000" dirty="0" smtClean="0">
                <a:hlinkClick r:id="rId5" action="ppaction://hlinkfile"/>
              </a:rPr>
              <a:t>§ 26</a:t>
            </a:r>
            <a:r>
              <a:rPr lang="nb-NO" sz="2000" dirty="0" smtClean="0"/>
              <a:t>.</a:t>
            </a:r>
          </a:p>
          <a:p>
            <a:pPr algn="l"/>
            <a:r>
              <a:rPr lang="nb-NO" sz="2000" u="sng" dirty="0" smtClean="0"/>
              <a:t>B. Den feilendes VM melder ikke før korrigering.</a:t>
            </a:r>
            <a:r>
              <a:rPr lang="nb-NO" sz="2000" dirty="0" smtClean="0"/>
              <a:t/>
            </a:r>
            <a:br>
              <a:rPr lang="nb-NO" sz="2000" dirty="0" smtClean="0"/>
            </a:br>
            <a:r>
              <a:rPr lang="nb-NO" sz="2000" dirty="0" smtClean="0"/>
              <a:t>Når A ikke skal brukes </a:t>
            </a:r>
          </a:p>
          <a:p>
            <a:pPr algn="l"/>
            <a:r>
              <a:rPr lang="nb-NO" sz="2000" dirty="0" smtClean="0"/>
              <a:t>Ethvert bud, dobling eller redobling fra en spiller som er pålagt å passe annulleres.</a:t>
            </a:r>
          </a:p>
          <a:p>
            <a:pPr algn="l"/>
            <a:r>
              <a:rPr lang="nb-NO" sz="2000" dirty="0" smtClean="0"/>
              <a:t>Meldingen erstattes med pass og begge spillere på feilende side må passe resten av meldingsforløpet. Både </a:t>
            </a:r>
            <a:r>
              <a:rPr lang="nb-NO" sz="2000" dirty="0" smtClean="0">
                <a:hlinkClick r:id="rId6" action="ppaction://hlinkfile"/>
              </a:rPr>
              <a:t>§ 23</a:t>
            </a:r>
            <a:r>
              <a:rPr lang="nb-NO" sz="2000" dirty="0" smtClean="0"/>
              <a:t> og utspillsrestriksjonene i </a:t>
            </a:r>
            <a:r>
              <a:rPr lang="nb-NO" sz="2000" dirty="0" smtClean="0">
                <a:hlinkClick r:id="rId5" action="ppaction://hlinkfile"/>
              </a:rPr>
              <a:t>§ 26</a:t>
            </a:r>
            <a:r>
              <a:rPr lang="nb-NO" sz="2000" dirty="0" smtClean="0"/>
              <a:t> kan bli brukt. </a:t>
            </a:r>
          </a:p>
          <a:p>
            <a:pPr algn="l"/>
            <a:endParaRPr lang="nb-NO"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67544" y="332656"/>
            <a:ext cx="8424862" cy="914400"/>
          </a:xfrm>
        </p:spPr>
        <p:txBody>
          <a:bodyPr/>
          <a:lstStyle/>
          <a:p>
            <a:r>
              <a:rPr lang="nb-NO" b="1" dirty="0" smtClean="0">
                <a:latin typeface="+mn-lt"/>
              </a:rPr>
              <a:t>§ 38 Bud på mer enn sju trekk</a:t>
            </a:r>
            <a:endParaRPr lang="nb-NO" b="1" dirty="0">
              <a:latin typeface="+mn-lt"/>
            </a:endParaRPr>
          </a:p>
        </p:txBody>
      </p:sp>
      <p:sp>
        <p:nvSpPr>
          <p:cNvPr id="6" name="Plassholder for innhold 5"/>
          <p:cNvSpPr>
            <a:spLocks noGrp="1"/>
          </p:cNvSpPr>
          <p:nvPr>
            <p:ph idx="1"/>
          </p:nvPr>
        </p:nvSpPr>
        <p:spPr>
          <a:xfrm>
            <a:off x="251520" y="1340768"/>
            <a:ext cx="8712968" cy="4680520"/>
          </a:xfrm>
        </p:spPr>
        <p:txBody>
          <a:bodyPr/>
          <a:lstStyle/>
          <a:p>
            <a:pPr algn="l"/>
            <a:r>
              <a:rPr lang="nb-NO" sz="2000" u="sng" dirty="0" smtClean="0"/>
              <a:t>A. Ikke noe spill er tillatt </a:t>
            </a:r>
            <a:r>
              <a:rPr lang="nb-NO" sz="2000" dirty="0" smtClean="0"/>
              <a:t>Det er aldri tillatt å spille kontrakter på mer enn sju trekk.</a:t>
            </a:r>
          </a:p>
          <a:p>
            <a:pPr algn="l"/>
            <a:r>
              <a:rPr lang="nb-NO" sz="2000" u="sng" dirty="0" smtClean="0"/>
              <a:t>B. Bud og etterfølgende meldinger trekkes tilbake </a:t>
            </a:r>
            <a:r>
              <a:rPr lang="nb-NO" sz="2000" dirty="0" smtClean="0"/>
              <a:t>Bud på mer enn sju trekk blir annullert sammen med alle etterfølgende meldinger.</a:t>
            </a:r>
          </a:p>
          <a:p>
            <a:pPr algn="l"/>
            <a:r>
              <a:rPr lang="nb-NO" sz="2000" u="sng" dirty="0" smtClean="0"/>
              <a:t>C. Feilende side må passe. </a:t>
            </a:r>
            <a:r>
              <a:rPr lang="nb-NO" sz="2000" dirty="0" smtClean="0"/>
              <a:t>Den feilende spiller erstatter budet med pass. Meldingene fortsetter - dersom de ikke allerede er avsluttet - og begge spillerne på den feilende side er pålagt å passe resten av meldingsforløpet.</a:t>
            </a:r>
            <a:br>
              <a:rPr lang="nb-NO" sz="2000" dirty="0" smtClean="0"/>
            </a:br>
            <a:endParaRPr lang="nb-NO" sz="2000" dirty="0" smtClean="0"/>
          </a:p>
          <a:p>
            <a:pPr algn="l"/>
            <a:r>
              <a:rPr lang="nb-NO" sz="2000" u="sng" dirty="0" smtClean="0"/>
              <a:t>D. Mulig tap av rettighetene i § 23 og § 26. </a:t>
            </a:r>
            <a:r>
              <a:rPr lang="nb-NO" sz="2000" dirty="0" smtClean="0"/>
              <a:t>Både </a:t>
            </a:r>
            <a:r>
              <a:rPr lang="nb-NO" sz="2000" dirty="0" smtClean="0">
                <a:hlinkClick r:id="rId4" action="ppaction://hlinkfile"/>
              </a:rPr>
              <a:t>§ 23</a:t>
            </a:r>
            <a:r>
              <a:rPr lang="nb-NO" sz="2000" dirty="0" smtClean="0"/>
              <a:t> og utspillsrestriksjonene i </a:t>
            </a:r>
            <a:r>
              <a:rPr lang="nb-NO" sz="2000" dirty="0" smtClean="0">
                <a:hlinkClick r:id="rId5" action="ppaction://hlinkfile"/>
              </a:rPr>
              <a:t>§ 26</a:t>
            </a:r>
            <a:r>
              <a:rPr lang="nb-NO" sz="2000" dirty="0" smtClean="0"/>
              <a:t> kan bli brukt. Men </a:t>
            </a:r>
            <a:r>
              <a:rPr lang="nb-NO" sz="2000" dirty="0" smtClean="0">
                <a:hlinkClick r:id="rId4" action="ppaction://hlinkfile"/>
              </a:rPr>
              <a:t>§ 23</a:t>
            </a:r>
            <a:r>
              <a:rPr lang="nb-NO" sz="2000" dirty="0" smtClean="0"/>
              <a:t> og </a:t>
            </a:r>
            <a:r>
              <a:rPr lang="nb-NO" sz="2000" dirty="0" smtClean="0">
                <a:hlinkClick r:id="rId5" action="ppaction://hlinkfile"/>
              </a:rPr>
              <a:t>§ 26</a:t>
            </a:r>
            <a:r>
              <a:rPr lang="nb-NO" sz="2000" dirty="0" smtClean="0"/>
              <a:t> kan ikke brukes dersom den feilendes VM</a:t>
            </a:r>
            <a:br>
              <a:rPr lang="nb-NO" sz="2000" dirty="0" smtClean="0"/>
            </a:br>
            <a:r>
              <a:rPr lang="nb-NO" sz="2000" dirty="0" smtClean="0"/>
              <a:t>har meldt etter regelbruddet, og før det er fastsatt korrigering for det</a:t>
            </a:r>
            <a:r>
              <a:rPr lang="nb-NO" dirty="0" smtClean="0"/>
              <a:t>. </a:t>
            </a: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539552" y="404664"/>
            <a:ext cx="8424862" cy="914400"/>
          </a:xfrm>
        </p:spPr>
        <p:txBody>
          <a:bodyPr/>
          <a:lstStyle/>
          <a:p>
            <a:r>
              <a:rPr lang="nb-NO" b="1" dirty="0" smtClean="0">
                <a:latin typeface="Times New Roman" pitchFamily="18" charset="0"/>
                <a:cs typeface="Times New Roman" pitchFamily="18" charset="0"/>
              </a:rPr>
              <a:t>§39 Melding etter avsluttende Pass</a:t>
            </a:r>
            <a:endParaRPr lang="nb-NO" b="1" dirty="0">
              <a:latin typeface="Times New Roman" pitchFamily="18" charset="0"/>
              <a:cs typeface="Times New Roman" pitchFamily="18" charset="0"/>
            </a:endParaRPr>
          </a:p>
        </p:txBody>
      </p:sp>
      <p:sp>
        <p:nvSpPr>
          <p:cNvPr id="6" name="Plassholder for innhold 5"/>
          <p:cNvSpPr>
            <a:spLocks noGrp="1"/>
          </p:cNvSpPr>
          <p:nvPr>
            <p:ph idx="1"/>
          </p:nvPr>
        </p:nvSpPr>
        <p:spPr>
          <a:xfrm>
            <a:off x="539552" y="1484784"/>
            <a:ext cx="8280400" cy="4752528"/>
          </a:xfrm>
        </p:spPr>
        <p:txBody>
          <a:bodyPr/>
          <a:lstStyle/>
          <a:p>
            <a:pPr algn="l"/>
            <a:r>
              <a:rPr lang="nb-NO" sz="2000" u="sng" dirty="0" smtClean="0"/>
              <a:t>A. Meldinger som blir annullert</a:t>
            </a:r>
            <a:r>
              <a:rPr lang="nb-NO" sz="2000" dirty="0" smtClean="0"/>
              <a:t/>
            </a:r>
            <a:br>
              <a:rPr lang="nb-NO" sz="2000" dirty="0" smtClean="0"/>
            </a:br>
            <a:r>
              <a:rPr lang="nb-NO" sz="2000" dirty="0" smtClean="0"/>
              <a:t>Alle meldinger etter den avsluttende pass blir annullert.</a:t>
            </a:r>
            <a:br>
              <a:rPr lang="nb-NO" sz="2000" dirty="0" smtClean="0"/>
            </a:br>
            <a:endParaRPr lang="nb-NO" sz="2000" dirty="0" smtClean="0"/>
          </a:p>
          <a:p>
            <a:pPr algn="l"/>
            <a:r>
              <a:rPr lang="nb-NO" sz="2000" u="sng" dirty="0" smtClean="0"/>
              <a:t>B. Pass eller melding av spilleførerens side</a:t>
            </a:r>
            <a:r>
              <a:rPr lang="nb-NO" sz="2000" dirty="0" smtClean="0"/>
              <a:t/>
            </a:r>
            <a:br>
              <a:rPr lang="nb-NO" sz="2000" dirty="0" smtClean="0"/>
            </a:br>
            <a:r>
              <a:rPr lang="nb-NO" sz="2000" dirty="0" smtClean="0"/>
              <a:t>Dersom den feilendes VM melder før korrigering for regelbruddet er fastsatt, eller meldingen er pass fra en motspiller eller en hvilken som helst melding fra den fremtidige spillefører eller blindemann, gjøres ingen annen korrigering.</a:t>
            </a:r>
            <a:br>
              <a:rPr lang="nb-NO" sz="2000" dirty="0" smtClean="0"/>
            </a:br>
            <a:endParaRPr lang="nb-NO" sz="2000" dirty="0" smtClean="0"/>
          </a:p>
          <a:p>
            <a:pPr algn="l"/>
            <a:r>
              <a:rPr lang="nb-NO" sz="2000" u="sng" dirty="0" smtClean="0"/>
              <a:t>C. Andre handlinger av en motspiller</a:t>
            </a:r>
            <a:r>
              <a:rPr lang="nb-NO" sz="2000" dirty="0" smtClean="0"/>
              <a:t/>
            </a:r>
            <a:br>
              <a:rPr lang="nb-NO" sz="2000" dirty="0" smtClean="0"/>
            </a:br>
            <a:r>
              <a:rPr lang="nb-NO" sz="2000" dirty="0" smtClean="0"/>
              <a:t>Dersom den feilendes VM ikke melder før korrigering er fastsatt, og meldingen er et bud, dobling eller redobling fra en motspiller, kan utspillsrestriksjonene i </a:t>
            </a:r>
            <a:r>
              <a:rPr lang="nb-NO" sz="2000" dirty="0" smtClean="0">
                <a:hlinkClick r:id="rId4" action="ppaction://hlinkfile"/>
              </a:rPr>
              <a:t>§ 26</a:t>
            </a:r>
            <a:r>
              <a:rPr lang="nb-NO" sz="2000" dirty="0" smtClean="0"/>
              <a:t> bli brukt. </a:t>
            </a:r>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424862" cy="914400"/>
          </a:xfrm>
        </p:spPr>
        <p:txBody>
          <a:bodyPr/>
          <a:lstStyle/>
          <a:p>
            <a:r>
              <a:rPr lang="nb-NO" b="1" dirty="0" smtClean="0">
                <a:latin typeface="Times New Roman" pitchFamily="18" charset="0"/>
                <a:cs typeface="Times New Roman" pitchFamily="18" charset="0"/>
              </a:rPr>
              <a:t>Fra § 40 Se på systemkort</a:t>
            </a:r>
            <a:endParaRPr lang="nb-NO" b="1" dirty="0">
              <a:latin typeface="Times New Roman" pitchFamily="18" charset="0"/>
              <a:cs typeface="Times New Roman" pitchFamily="18" charset="0"/>
            </a:endParaRPr>
          </a:p>
        </p:txBody>
      </p:sp>
      <p:sp>
        <p:nvSpPr>
          <p:cNvPr id="5" name="Plassholder for innhold 4"/>
          <p:cNvSpPr>
            <a:spLocks noGrp="1"/>
          </p:cNvSpPr>
          <p:nvPr>
            <p:ph idx="1"/>
          </p:nvPr>
        </p:nvSpPr>
        <p:spPr>
          <a:xfrm>
            <a:off x="539750" y="1268760"/>
            <a:ext cx="8280400" cy="4751040"/>
          </a:xfrm>
        </p:spPr>
        <p:txBody>
          <a:bodyPr/>
          <a:lstStyle/>
          <a:p>
            <a:pPr algn="l"/>
            <a:r>
              <a:rPr lang="nb-NO" sz="2400" dirty="0" smtClean="0"/>
              <a:t>(b) Dersom regulerende myndighet ikke har gitt andre regler, kan ikke en spiller se på sitt eget systemkort fra meldingsforløpsperioden starter til spillet er slutt (gjelder i Norge). </a:t>
            </a:r>
          </a:p>
          <a:p>
            <a:pPr algn="l"/>
            <a:r>
              <a:rPr lang="nb-NO" sz="2400" b="1" dirty="0" smtClean="0">
                <a:solidFill>
                  <a:srgbClr val="FF0000"/>
                </a:solidFill>
              </a:rPr>
              <a:t>Unntak: Spillefører / blindemann kan se på sitt eget systemkort i oppklaringsperioden. </a:t>
            </a:r>
            <a:br>
              <a:rPr lang="nb-NO" sz="2400" b="1" dirty="0" smtClean="0">
                <a:solidFill>
                  <a:srgbClr val="FF0000"/>
                </a:solidFill>
              </a:rPr>
            </a:br>
            <a:r>
              <a:rPr lang="nb-NO" sz="2400" b="1" dirty="0" smtClean="0">
                <a:solidFill>
                  <a:srgbClr val="FF0000"/>
                </a:solidFill>
              </a:rPr>
              <a:t>For å forsikre seg om at egne forklaringer er rett</a:t>
            </a:r>
          </a:p>
          <a:p>
            <a:pPr algn="l"/>
            <a:r>
              <a:rPr lang="nb-NO" sz="2400" dirty="0" smtClean="0"/>
              <a:t>(c) Dersom regulerende myndighet ikke har gitt andre regler, kan en spiller se på motpartens systemkort</a:t>
            </a:r>
          </a:p>
          <a:p>
            <a:pPr lvl="1" algn="l"/>
            <a:r>
              <a:rPr lang="nb-NO" sz="2400" dirty="0" smtClean="0"/>
              <a:t>før meldingsforløpsperioden starter</a:t>
            </a:r>
          </a:p>
          <a:p>
            <a:pPr lvl="1" algn="l"/>
            <a:r>
              <a:rPr lang="nb-NO" sz="2400" dirty="0" smtClean="0"/>
              <a:t>under oppklaringsperioden </a:t>
            </a:r>
          </a:p>
          <a:p>
            <a:pPr lvl="1" algn="l"/>
            <a:r>
              <a:rPr lang="nb-NO" sz="2400" dirty="0" smtClean="0"/>
              <a:t>under meldingsforløpet og spillet når det er hans tur til å melde eller spille. </a:t>
            </a:r>
            <a:br>
              <a:rPr lang="nb-NO" sz="2400" dirty="0" smtClean="0"/>
            </a:br>
            <a:r>
              <a:rPr lang="nb-NO" dirty="0" smtClean="0"/>
              <a:t/>
            </a:r>
            <a:br>
              <a:rPr lang="nb-NO" dirty="0" smtClean="0"/>
            </a:br>
            <a:endParaRPr lang="nb-NO"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332656"/>
            <a:ext cx="8424862" cy="914400"/>
          </a:xfrm>
        </p:spPr>
        <p:txBody>
          <a:bodyPr/>
          <a:lstStyle/>
          <a:p>
            <a:r>
              <a:rPr lang="nb-NO" dirty="0" smtClean="0"/>
              <a:t>Alert</a:t>
            </a:r>
            <a:endParaRPr lang="nb-NO" dirty="0"/>
          </a:p>
        </p:txBody>
      </p:sp>
      <p:sp>
        <p:nvSpPr>
          <p:cNvPr id="6" name="Content Placeholder 5"/>
          <p:cNvSpPr>
            <a:spLocks noGrp="1"/>
          </p:cNvSpPr>
          <p:nvPr>
            <p:ph idx="1"/>
          </p:nvPr>
        </p:nvSpPr>
        <p:spPr>
          <a:xfrm>
            <a:off x="539552" y="1196752"/>
            <a:ext cx="8280400" cy="5184576"/>
          </a:xfrm>
        </p:spPr>
        <p:txBody>
          <a:bodyPr/>
          <a:lstStyle/>
          <a:p>
            <a:pPr algn="l"/>
            <a:r>
              <a:rPr lang="nb-NO" sz="2400" dirty="0" smtClean="0"/>
              <a:t>Alert, gjøres av melderens makker, det er vanskelig å få erstatning for meldinger og metoder som er beskrevet på systemkortets fremside</a:t>
            </a:r>
          </a:p>
          <a:p>
            <a:pPr algn="l"/>
            <a:r>
              <a:rPr lang="nb-NO" sz="2400" dirty="0" smtClean="0"/>
              <a:t>Alle meldinger som ikke viser lengde eller styrke i fargen som meldes</a:t>
            </a:r>
            <a:endParaRPr lang="nb-NO" dirty="0"/>
          </a:p>
          <a:p>
            <a:pPr algn="l"/>
            <a:r>
              <a:rPr lang="nb-NO" sz="2400" dirty="0" smtClean="0"/>
              <a:t>Ekte </a:t>
            </a:r>
            <a:r>
              <a:rPr lang="nb-NO" sz="2400" dirty="0"/>
              <a:t>meldinger der betydningen er betydelig påvirket av andre avtaler, slik at motstanderne ikke uten videre kan trekke de rette slutninger av meldingsforløpet. </a:t>
            </a:r>
          </a:p>
          <a:p>
            <a:pPr lvl="1" algn="l"/>
            <a:r>
              <a:rPr lang="nb-NO" sz="2000" dirty="0" smtClean="0"/>
              <a:t>Alle meldinger der det kan være tvil om kravnivået</a:t>
            </a:r>
          </a:p>
          <a:p>
            <a:pPr lvl="1" algn="l"/>
            <a:r>
              <a:rPr lang="nb-NO" sz="2000" dirty="0" smtClean="0"/>
              <a:t>Alle doblinger/redoblinger som ikke ytrer ønske om å spille doblet/redoblet kontrakt: unntak opplysende dobling. </a:t>
            </a:r>
          </a:p>
          <a:p>
            <a:pPr lvl="1" algn="l"/>
            <a:r>
              <a:rPr lang="nb-NO" sz="2000" dirty="0" smtClean="0"/>
              <a:t>Alert i første melderunde uansett trekknivå, ellers ikke over 3 NT</a:t>
            </a:r>
          </a:p>
          <a:p>
            <a:pPr lvl="1" algn="l"/>
            <a:r>
              <a:rPr lang="nb-NO" sz="2000" dirty="0" smtClean="0"/>
              <a:t>Manglende alert er feil forklaring og kan korrigeres som det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1145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424862" cy="914400"/>
          </a:xfrm>
        </p:spPr>
        <p:txBody>
          <a:bodyPr/>
          <a:lstStyle/>
          <a:p>
            <a:r>
              <a:rPr lang="nb-NO" dirty="0" smtClean="0"/>
              <a:t>Stopp</a:t>
            </a:r>
            <a:endParaRPr lang="nb-NO" dirty="0"/>
          </a:p>
        </p:txBody>
      </p:sp>
      <p:sp>
        <p:nvSpPr>
          <p:cNvPr id="5" name="Content Placeholder 4"/>
          <p:cNvSpPr>
            <a:spLocks noGrp="1"/>
          </p:cNvSpPr>
          <p:nvPr>
            <p:ph idx="1"/>
          </p:nvPr>
        </p:nvSpPr>
        <p:spPr>
          <a:xfrm>
            <a:off x="467544" y="1268760"/>
            <a:ext cx="8280400" cy="4968552"/>
          </a:xfrm>
        </p:spPr>
        <p:txBody>
          <a:bodyPr/>
          <a:lstStyle/>
          <a:p>
            <a:pPr algn="l"/>
            <a:r>
              <a:rPr lang="nb-NO" sz="2800" dirty="0" smtClean="0"/>
              <a:t>Spiller som avgir en melding med hopp sier stopp for å gi VM en obligatorisk pause på 10 sekunder. I Norge sier reglene at dersom spilleren glemmer å si stopp så er det fortsatt korrekt å ta 10 sekunders pause da kan denforlenges litt uten at det blir UI</a:t>
            </a:r>
          </a:p>
          <a:p>
            <a:pPr algn="l"/>
            <a:r>
              <a:rPr lang="nb-NO" sz="2800" dirty="0" smtClean="0"/>
              <a:t>Generell regel: </a:t>
            </a:r>
            <a:br>
              <a:rPr lang="nb-NO" sz="2800" dirty="0" smtClean="0"/>
            </a:br>
            <a:r>
              <a:rPr lang="nb-NO" sz="2800" dirty="0" smtClean="0"/>
              <a:t>Før alle åpninger på to trinnet eller høyere og foran alle meldinger med hopp </a:t>
            </a:r>
          </a:p>
          <a:p>
            <a:pPr algn="l"/>
            <a:r>
              <a:rPr lang="nb-NO" sz="2800" dirty="0" smtClean="0"/>
              <a:t>Norsk særregel: </a:t>
            </a:r>
            <a:br>
              <a:rPr lang="nb-NO" sz="2800" dirty="0" smtClean="0"/>
            </a:br>
            <a:r>
              <a:rPr lang="nb-NO" sz="2800" dirty="0" smtClean="0"/>
              <a:t>Før alle meldinger i konkurransepregede meldingsforløp fra og med tretrinnet </a:t>
            </a:r>
            <a:endParaRPr lang="nb-NO"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13226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332656"/>
            <a:ext cx="9001000" cy="914400"/>
          </a:xfrm>
        </p:spPr>
        <p:txBody>
          <a:bodyPr/>
          <a:lstStyle/>
          <a:p>
            <a:pPr algn="l"/>
            <a:r>
              <a:rPr lang="nb-NO" dirty="0" smtClean="0"/>
              <a:t>Annonsering og tenkepause i stikk en</a:t>
            </a:r>
            <a:endParaRPr lang="nb-NO" dirty="0"/>
          </a:p>
        </p:txBody>
      </p:sp>
      <p:sp>
        <p:nvSpPr>
          <p:cNvPr id="6" name="Content Placeholder 5"/>
          <p:cNvSpPr>
            <a:spLocks noGrp="1"/>
          </p:cNvSpPr>
          <p:nvPr>
            <p:ph idx="1"/>
          </p:nvPr>
        </p:nvSpPr>
        <p:spPr>
          <a:xfrm>
            <a:off x="611560" y="1268760"/>
            <a:ext cx="8280400" cy="4896544"/>
          </a:xfrm>
        </p:spPr>
        <p:txBody>
          <a:bodyPr/>
          <a:lstStyle/>
          <a:p>
            <a:pPr algn="l"/>
            <a:r>
              <a:rPr lang="nb-NO" sz="3000" dirty="0" smtClean="0"/>
              <a:t>Nye nasjonal regler</a:t>
            </a:r>
          </a:p>
          <a:p>
            <a:pPr algn="l"/>
            <a:r>
              <a:rPr lang="nb-NO" sz="3000" dirty="0" smtClean="0"/>
              <a:t>Alle åpninger fra og med 1 NT til og med 2 spar skal makker fortelle eller vise VM hva meldingen innebærer av styrke og fordeling</a:t>
            </a:r>
          </a:p>
          <a:p>
            <a:pPr algn="l"/>
            <a:r>
              <a:rPr lang="nb-NO" sz="3000" dirty="0" smtClean="0"/>
              <a:t>Annonseringen må ikke spre UI til resten av salen. Manglende annonsering kan være feil forklaring og straffes som det.</a:t>
            </a:r>
          </a:p>
          <a:p>
            <a:pPr algn="l"/>
            <a:r>
              <a:rPr lang="nb-NO" sz="3000" dirty="0" smtClean="0"/>
              <a:t>Obligatorisk pause på 10 sekunder før spill </a:t>
            </a:r>
            <a:r>
              <a:rPr lang="nb-NO" sz="3000" smtClean="0"/>
              <a:t>fra bordet </a:t>
            </a:r>
            <a:r>
              <a:rPr lang="nb-NO" sz="3000" dirty="0" smtClean="0"/>
              <a:t>i stikk en, hvis ikke er det korrekt tempo for utspillerens makker å vente disse sekundene. </a:t>
            </a:r>
          </a:p>
          <a:p>
            <a:pPr algn="l"/>
            <a:endParaRPr lang="nb-NO"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3222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Feil i meldingene      (M3)          </a:t>
            </a:r>
            <a:endParaRPr lang="nb-NO" dirty="0"/>
          </a:p>
        </p:txBody>
      </p:sp>
      <p:sp>
        <p:nvSpPr>
          <p:cNvPr id="3" name="Plassholder for innhold 2"/>
          <p:cNvSpPr>
            <a:spLocks noGrp="1"/>
          </p:cNvSpPr>
          <p:nvPr>
            <p:ph idx="1"/>
          </p:nvPr>
        </p:nvSpPr>
        <p:spPr>
          <a:xfrm>
            <a:off x="539552" y="2132856"/>
            <a:ext cx="8280400" cy="3672408"/>
          </a:xfrm>
        </p:spPr>
        <p:txBody>
          <a:bodyPr/>
          <a:lstStyle/>
          <a:p>
            <a:pPr algn="l"/>
            <a:r>
              <a:rPr lang="nb-NO" sz="3600" dirty="0" smtClean="0"/>
              <a:t>Tekniske feil av typen melding utenfor tur, utilstrekkelig melding etc. </a:t>
            </a:r>
          </a:p>
          <a:p>
            <a:pPr lvl="1" algn="l"/>
            <a:r>
              <a:rPr lang="nb-NO" sz="2800" dirty="0" smtClean="0"/>
              <a:t>Du finner alle variantene med klart definert reaksjon i boka</a:t>
            </a:r>
          </a:p>
          <a:p>
            <a:pPr lvl="1" algn="l"/>
            <a:r>
              <a:rPr lang="nb-NO" sz="2800" dirty="0" smtClean="0"/>
              <a:t>Du må lete i boka til du finner akkurat den feilen som du har foran deg. Når du har det så er det bare å lese opp bestemmelsen og de andre bestemmelsene som det henvises til.</a:t>
            </a:r>
            <a:endParaRPr lang="nb-NO" sz="2800" dirty="0"/>
          </a:p>
        </p:txBody>
      </p:sp>
      <p:pic>
        <p:nvPicPr>
          <p:cNvPr id="4" name="M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8"/>
    </mc:Choice>
    <mc:Fallback xmlns="">
      <p:transition spd="slow" advTm="168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188640"/>
            <a:ext cx="8424862" cy="914400"/>
          </a:xfrm>
        </p:spPr>
        <p:txBody>
          <a:bodyPr/>
          <a:lstStyle/>
          <a:p>
            <a:r>
              <a:rPr lang="nb-NO" sz="3200" dirty="0" smtClean="0"/>
              <a:t>Andre feil under meldingsforløpet (M4)</a:t>
            </a:r>
            <a:endParaRPr lang="nb-NO" sz="3200" dirty="0"/>
          </a:p>
        </p:txBody>
      </p:sp>
      <p:sp>
        <p:nvSpPr>
          <p:cNvPr id="5" name="Plassholder for innhold 4"/>
          <p:cNvSpPr>
            <a:spLocks noGrp="1"/>
          </p:cNvSpPr>
          <p:nvPr>
            <p:ph idx="1"/>
          </p:nvPr>
        </p:nvSpPr>
        <p:spPr>
          <a:xfrm>
            <a:off x="539552" y="1196752"/>
            <a:ext cx="8280400" cy="5112568"/>
          </a:xfrm>
        </p:spPr>
        <p:txBody>
          <a:bodyPr>
            <a:normAutofit lnSpcReduction="10000"/>
          </a:bodyPr>
          <a:lstStyle/>
          <a:p>
            <a:pPr algn="l"/>
            <a:r>
              <a:rPr lang="nb-NO" sz="2800" dirty="0" smtClean="0"/>
              <a:t>Tenkepauser, fakter m.m. som kan føre informasjon (UI) som kan bli brukt av makker</a:t>
            </a:r>
          </a:p>
          <a:p>
            <a:pPr lvl="1" algn="l"/>
            <a:r>
              <a:rPr lang="nb-NO" sz="2000" dirty="0" smtClean="0"/>
              <a:t>Det er bruk av slik UI som ikke er tillatt</a:t>
            </a:r>
          </a:p>
          <a:p>
            <a:pPr lvl="1" algn="l"/>
            <a:r>
              <a:rPr lang="nb-NO" sz="2000" dirty="0" smtClean="0"/>
              <a:t>Dersom det klages så registrerer du klagen og holder deg klar til å dømme. </a:t>
            </a:r>
          </a:p>
          <a:p>
            <a:pPr lvl="1" algn="l"/>
            <a:r>
              <a:rPr lang="nb-NO" sz="2000" dirty="0" smtClean="0"/>
              <a:t>Du skal vurdere om</a:t>
            </a:r>
          </a:p>
          <a:p>
            <a:pPr lvl="2" algn="l"/>
            <a:r>
              <a:rPr lang="nb-NO" sz="2000" dirty="0" smtClean="0"/>
              <a:t>Er det gitt informasjon gjennom handlingen (det er egentlig tillatt)?</a:t>
            </a:r>
          </a:p>
          <a:p>
            <a:pPr lvl="2" algn="l"/>
            <a:r>
              <a:rPr lang="nb-NO" sz="2000" dirty="0" smtClean="0"/>
              <a:t>Er informasjonen brukt av makker til den som ga informasjonen  (det er dette som ikke er tillatt)? </a:t>
            </a:r>
          </a:p>
          <a:p>
            <a:pPr lvl="2" algn="l"/>
            <a:r>
              <a:rPr lang="nb-NO" sz="2000" dirty="0" smtClean="0"/>
              <a:t>Har bruken av informasjonen ført til skade for motparten og/eller en urettmessig fordel for egen side?</a:t>
            </a:r>
          </a:p>
          <a:p>
            <a:pPr algn="l"/>
            <a:r>
              <a:rPr lang="nb-NO" sz="2800" dirty="0" smtClean="0"/>
              <a:t>Oppgaven er å gi erstatning for skade og å ta bort en urettmessig fordel. Husk du har tid til å tenke deg om!</a:t>
            </a:r>
            <a:r>
              <a:rPr lang="nb-NO" sz="3600" dirty="0" smtClean="0"/>
              <a:t> </a:t>
            </a:r>
          </a:p>
          <a:p>
            <a:pPr lvl="2" algn="l"/>
            <a:endParaRPr lang="nb-NO" sz="2300" dirty="0"/>
          </a:p>
        </p:txBody>
      </p:sp>
      <p:pic>
        <p:nvPicPr>
          <p:cNvPr id="3" name="M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332656"/>
            <a:ext cx="8424862" cy="792088"/>
          </a:xfrm>
        </p:spPr>
        <p:txBody>
          <a:bodyPr/>
          <a:lstStyle/>
          <a:p>
            <a:r>
              <a:rPr lang="nb-NO" dirty="0" smtClean="0"/>
              <a:t>§§ 18 og 19                 (M5)</a:t>
            </a:r>
            <a:endParaRPr lang="nb-NO" dirty="0"/>
          </a:p>
        </p:txBody>
      </p:sp>
      <p:sp>
        <p:nvSpPr>
          <p:cNvPr id="6" name="Content Placeholder 5"/>
          <p:cNvSpPr>
            <a:spLocks noGrp="1"/>
          </p:cNvSpPr>
          <p:nvPr>
            <p:ph idx="1"/>
          </p:nvPr>
        </p:nvSpPr>
        <p:spPr>
          <a:xfrm>
            <a:off x="539552" y="1412776"/>
            <a:ext cx="8280400" cy="4824536"/>
          </a:xfrm>
        </p:spPr>
        <p:txBody>
          <a:bodyPr/>
          <a:lstStyle/>
          <a:p>
            <a:pPr algn="l"/>
            <a:r>
              <a:rPr lang="nb-NO" dirty="0" smtClean="0"/>
              <a:t>§ 18 beskriver rangering av meldinger og hva som er «tilstrekkelig» melding. </a:t>
            </a:r>
          </a:p>
          <a:p>
            <a:pPr lvl="1" algn="l"/>
            <a:r>
              <a:rPr lang="nb-NO" dirty="0" smtClean="0"/>
              <a:t>NB utilstrekkelig melding kan bli godtatt</a:t>
            </a:r>
          </a:p>
          <a:p>
            <a:pPr algn="l"/>
            <a:r>
              <a:rPr lang="nb-NO" dirty="0" smtClean="0"/>
              <a:t>§ 19 beskriver korrekt dobling og redobling</a:t>
            </a:r>
          </a:p>
          <a:p>
            <a:pPr lvl="1" algn="l"/>
            <a:r>
              <a:rPr lang="nb-NO" dirty="0" smtClean="0"/>
              <a:t>NB Ukorrekt Dobling/redobling kan ikke bli godtatt</a:t>
            </a:r>
          </a:p>
        </p:txBody>
      </p:sp>
      <p:pic>
        <p:nvPicPr>
          <p:cNvPr id="7" name="M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38115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9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332656"/>
            <a:ext cx="8424862" cy="914400"/>
          </a:xfrm>
        </p:spPr>
        <p:txBody>
          <a:bodyPr/>
          <a:lstStyle/>
          <a:p>
            <a:pPr algn="l"/>
            <a:r>
              <a:rPr lang="nb-NO" dirty="0" smtClean="0"/>
              <a:t>§ 20 Gjentakelse og forklaring av meldinger                           M 6</a:t>
            </a:r>
            <a:endParaRPr lang="nb-NO" dirty="0"/>
          </a:p>
        </p:txBody>
      </p:sp>
      <p:sp>
        <p:nvSpPr>
          <p:cNvPr id="6" name="Content Placeholder 5"/>
          <p:cNvSpPr>
            <a:spLocks noGrp="1"/>
          </p:cNvSpPr>
          <p:nvPr>
            <p:ph idx="1"/>
          </p:nvPr>
        </p:nvSpPr>
        <p:spPr>
          <a:xfrm>
            <a:off x="539750" y="1628800"/>
            <a:ext cx="8280400" cy="4391000"/>
          </a:xfrm>
        </p:spPr>
        <p:txBody>
          <a:bodyPr/>
          <a:lstStyle/>
          <a:p>
            <a:pPr algn="l"/>
            <a:r>
              <a:rPr lang="nb-NO" dirty="0"/>
              <a:t>§ 20 Gjentakelse av meldinger</a:t>
            </a:r>
          </a:p>
          <a:p>
            <a:pPr lvl="1" algn="l"/>
            <a:r>
              <a:rPr lang="nb-NO" dirty="0"/>
              <a:t>Ved bruk av meldebokser skal det knapt være nødvendig da meldekortene skal ligge på bordet til meldingsforløpsperioden er slutt.</a:t>
            </a:r>
          </a:p>
          <a:p>
            <a:pPr algn="l"/>
            <a:r>
              <a:rPr lang="nb-NO" dirty="0"/>
              <a:t>§ 20 Forklaring av </a:t>
            </a:r>
            <a:r>
              <a:rPr lang="nb-NO" dirty="0" smtClean="0"/>
              <a:t>meldinger</a:t>
            </a:r>
          </a:p>
          <a:p>
            <a:pPr lvl="1" algn="l"/>
            <a:r>
              <a:rPr lang="nb-NO" dirty="0" smtClean="0"/>
              <a:t>Makker til den som har meldt skal som svar på spørsmål forklare systemavtalen med alle viktige detaljer</a:t>
            </a:r>
          </a:p>
          <a:p>
            <a:pPr lvl="1" algn="l"/>
            <a:r>
              <a:rPr lang="nb-NO" dirty="0" smtClean="0"/>
              <a:t>Manglende alert er definert som feil forklaring.</a:t>
            </a:r>
          </a:p>
          <a:p>
            <a:pPr lvl="1" algn="l"/>
            <a:r>
              <a:rPr lang="nb-NO" dirty="0" smtClean="0"/>
              <a:t>Det kan være at intet er avtalt eller underforstått da skal det opplyses, når det ikke finnes en avtale skal den som svarer ikke gjette hva meldingen betyr. (UI til makker)</a:t>
            </a:r>
          </a:p>
          <a:p>
            <a:pPr lvl="1" algn="l"/>
            <a:r>
              <a:rPr lang="nb-NO" dirty="0" smtClean="0"/>
              <a:t>Annonsering av styrke og fordeling åpning:  1NT, 2 kløver,2 ruter,2 hjerter og 2spar</a:t>
            </a:r>
            <a:br>
              <a:rPr lang="nb-NO" dirty="0" smtClean="0"/>
            </a:br>
            <a:r>
              <a:rPr lang="nb-NO" dirty="0" smtClean="0"/>
              <a:t>Det skal annonseres, når det ikke skjer er motparten pålagt å spørre for å få rett informasjon. Disse meldingene skal ikke alerteres om de er uvanlige, men alltid forklares </a:t>
            </a:r>
          </a:p>
          <a:p>
            <a:pPr lvl="1" algn="l"/>
            <a:r>
              <a:rPr lang="nb-NO" dirty="0" smtClean="0"/>
              <a:t>Det er regler for hvem som kan spørre når</a:t>
            </a:r>
            <a:endParaRPr lang="nb-NO" dirty="0"/>
          </a:p>
          <a:p>
            <a:pPr algn="l"/>
            <a:endParaRPr lang="nb-NO" dirty="0"/>
          </a:p>
        </p:txBody>
      </p:sp>
      <p:pic>
        <p:nvPicPr>
          <p:cNvPr id="7" name="M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11573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424862" cy="914400"/>
          </a:xfrm>
        </p:spPr>
        <p:txBody>
          <a:bodyPr/>
          <a:lstStyle/>
          <a:p>
            <a:pPr algn="l"/>
            <a:r>
              <a:rPr lang="nb-NO" dirty="0" smtClean="0"/>
              <a:t>§ 21 Melding basert på feil informasjon						M7</a:t>
            </a:r>
            <a:endParaRPr lang="nb-NO" dirty="0"/>
          </a:p>
        </p:txBody>
      </p:sp>
      <p:sp>
        <p:nvSpPr>
          <p:cNvPr id="5" name="Content Placeholder 4"/>
          <p:cNvSpPr>
            <a:spLocks noGrp="1"/>
          </p:cNvSpPr>
          <p:nvPr>
            <p:ph idx="1"/>
          </p:nvPr>
        </p:nvSpPr>
        <p:spPr>
          <a:xfrm>
            <a:off x="323528" y="1700808"/>
            <a:ext cx="8280400" cy="4536504"/>
          </a:xfrm>
        </p:spPr>
        <p:txBody>
          <a:bodyPr/>
          <a:lstStyle/>
          <a:p>
            <a:pPr algn="l"/>
            <a:r>
              <a:rPr lang="nb-NO" sz="2400" dirty="0"/>
              <a:t>Helt til </a:t>
            </a:r>
            <a:r>
              <a:rPr lang="nb-NO" sz="2400" dirty="0" smtClean="0"/>
              <a:t>meldingsforløpsperioden er </a:t>
            </a:r>
            <a:r>
              <a:rPr lang="nb-NO" sz="2400" dirty="0"/>
              <a:t>avsluttet og forutsatt at spillerens makker ikke har avgitt noen påfølgende melding, kan en spiller endre en melding uten andre følger for hans side når TL dømmer at beslutningen om å avgi meldingen kan ha vært påvirket av </a:t>
            </a:r>
            <a:r>
              <a:rPr lang="nb-NO" sz="2400" dirty="0" smtClean="0"/>
              <a:t>feil informasjon </a:t>
            </a:r>
            <a:r>
              <a:rPr lang="nb-NO" sz="2400" dirty="0"/>
              <a:t>fra en </a:t>
            </a:r>
            <a:r>
              <a:rPr lang="nb-NO" sz="2400" dirty="0" smtClean="0"/>
              <a:t>motstander.</a:t>
            </a:r>
          </a:p>
          <a:p>
            <a:pPr algn="l"/>
            <a:r>
              <a:rPr lang="nb-NO" sz="2400" dirty="0" smtClean="0"/>
              <a:t>Spillefører og blindemann kvalitetssikrer sine forklaringer i oppklaringsperioden. </a:t>
            </a:r>
          </a:p>
          <a:p>
            <a:pPr marL="742950" lvl="2" indent="-342900" algn="l"/>
            <a:r>
              <a:rPr lang="nb-NO" sz="1900" dirty="0"/>
              <a:t>Når feil forklaring blir avdekket i oppklaringsperioden så får den av motspillerne som sist meldte pass tilbud om å endre sin melding og dermed restarte meldingene. </a:t>
            </a:r>
            <a:r>
              <a:rPr lang="nb-NO" sz="800" dirty="0"/>
              <a:t> </a:t>
            </a:r>
            <a:endParaRPr lang="nb-NO" sz="2400" dirty="0" smtClean="0"/>
          </a:p>
          <a:p>
            <a:pPr algn="l"/>
            <a:r>
              <a:rPr lang="nb-NO" sz="2400" dirty="0" smtClean="0"/>
              <a:t>Motspillerne skal ikke korrigere forklaringer før spillet er slutt.</a:t>
            </a:r>
          </a:p>
          <a:p>
            <a:pPr algn="l"/>
            <a:endParaRPr lang="nb-NO" sz="2400" dirty="0"/>
          </a:p>
        </p:txBody>
      </p:sp>
      <p:pic>
        <p:nvPicPr>
          <p:cNvPr id="6" name="M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4560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95536" y="188640"/>
            <a:ext cx="8424862" cy="720080"/>
          </a:xfrm>
        </p:spPr>
        <p:txBody>
          <a:bodyPr/>
          <a:lstStyle/>
          <a:p>
            <a:r>
              <a:rPr lang="nb-NO" dirty="0"/>
              <a:t>§ 25A </a:t>
            </a:r>
            <a:r>
              <a:rPr lang="nb-NO" dirty="0" smtClean="0"/>
              <a:t>Endring av melding.      M9 </a:t>
            </a:r>
            <a:endParaRPr lang="nb-NO" dirty="0"/>
          </a:p>
        </p:txBody>
      </p:sp>
      <p:sp>
        <p:nvSpPr>
          <p:cNvPr id="6" name="Plassholder for innhold 5"/>
          <p:cNvSpPr>
            <a:spLocks noGrp="1"/>
          </p:cNvSpPr>
          <p:nvPr>
            <p:ph idx="1"/>
          </p:nvPr>
        </p:nvSpPr>
        <p:spPr>
          <a:xfrm>
            <a:off x="251520" y="980728"/>
            <a:ext cx="8640960" cy="5328592"/>
          </a:xfrm>
        </p:spPr>
        <p:txBody>
          <a:bodyPr/>
          <a:lstStyle/>
          <a:p>
            <a:pPr algn="l"/>
            <a:r>
              <a:rPr lang="nb-NO" sz="2400" dirty="0" smtClean="0"/>
              <a:t>En melding er avgitt når den er løftet fri fra meldeboksen. Vanligvis er det spillerens hensikt å avgi denne meldingen og dette er der det blir for sent å endre mening.</a:t>
            </a:r>
            <a:endParaRPr lang="nb-NO" sz="2400" dirty="0"/>
          </a:p>
          <a:p>
            <a:pPr algn="l"/>
            <a:r>
              <a:rPr lang="nb-NO" sz="2400" dirty="0" smtClean="0"/>
              <a:t>Når noen har tatt feil i boksen og ser en melding foran seg som de ikke skulle avgi ser du ofte på dem om det virkelig er vanvare.</a:t>
            </a:r>
          </a:p>
          <a:p>
            <a:pPr algn="l"/>
            <a:r>
              <a:rPr lang="nb-NO" sz="2400" dirty="0"/>
              <a:t>Vanvarebegrepet er vanskelig – det betyr at </a:t>
            </a:r>
            <a:r>
              <a:rPr lang="nb-NO" sz="2400" u="sng" dirty="0" smtClean="0">
                <a:solidFill>
                  <a:srgbClr val="FF0000"/>
                </a:solidFill>
              </a:rPr>
              <a:t>hånden </a:t>
            </a:r>
            <a:r>
              <a:rPr lang="nb-NO" sz="2400" u="sng" dirty="0">
                <a:solidFill>
                  <a:srgbClr val="FF0000"/>
                </a:solidFill>
              </a:rPr>
              <a:t>(eller tunga) </a:t>
            </a:r>
            <a:r>
              <a:rPr lang="nb-NO" sz="2400" dirty="0"/>
              <a:t>har gjort noe som det ALDRI var </a:t>
            </a:r>
            <a:r>
              <a:rPr lang="nb-NO" sz="2400" u="sng" dirty="0">
                <a:solidFill>
                  <a:srgbClr val="FF0000"/>
                </a:solidFill>
              </a:rPr>
              <a:t>meningen</a:t>
            </a:r>
            <a:r>
              <a:rPr lang="nb-NO" sz="2400" dirty="0"/>
              <a:t> </a:t>
            </a:r>
            <a:r>
              <a:rPr lang="nb-NO" sz="2400" dirty="0" smtClean="0"/>
              <a:t>å gjøre</a:t>
            </a:r>
          </a:p>
          <a:p>
            <a:pPr lvl="1" algn="l"/>
            <a:r>
              <a:rPr lang="nb-NO" sz="2000" dirty="0" smtClean="0"/>
              <a:t>Meldingen kan endres uten straff og den har ikke gitt informasjon.</a:t>
            </a:r>
          </a:p>
          <a:p>
            <a:pPr lvl="1" algn="l"/>
            <a:r>
              <a:rPr lang="nb-NO" sz="2000" dirty="0" smtClean="0"/>
              <a:t>Dersom du mener at meldingen ga informasjon om hånda er den neppe avgitt i vanvare.</a:t>
            </a:r>
          </a:p>
          <a:p>
            <a:pPr lvl="1" algn="l"/>
            <a:r>
              <a:rPr lang="nb-NO" sz="2000" dirty="0" smtClean="0"/>
              <a:t>Ikke se på kortene ved bordet, stol på inntrykket ditt, men ta gjerne spilleren vekk fra bordet for å få et bedre inntrykk og døm etter det.</a:t>
            </a:r>
          </a:p>
          <a:p>
            <a:pPr lvl="1" algn="l"/>
            <a:r>
              <a:rPr lang="nb-NO" sz="2000" dirty="0" smtClean="0"/>
              <a:t>Dersom du ved f. eks å se på spillstensilen endrer mening får du justere resultatet etterpå.</a:t>
            </a:r>
            <a:endParaRPr lang="nb-NO" dirty="0"/>
          </a:p>
        </p:txBody>
      </p:sp>
      <p:pic>
        <p:nvPicPr>
          <p:cNvPr id="2" name="M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Les paragrafene nøye og du sitter med rett </a:t>
            </a:r>
            <a:r>
              <a:rPr lang="nb-NO" dirty="0" smtClean="0"/>
              <a:t>svar                      M10</a:t>
            </a:r>
            <a:endParaRPr lang="nb-NO" dirty="0"/>
          </a:p>
        </p:txBody>
      </p:sp>
      <p:sp>
        <p:nvSpPr>
          <p:cNvPr id="5" name="Plassholder for innhold 4"/>
          <p:cNvSpPr>
            <a:spLocks noGrp="1"/>
          </p:cNvSpPr>
          <p:nvPr>
            <p:ph sz="half" idx="1"/>
          </p:nvPr>
        </p:nvSpPr>
        <p:spPr/>
        <p:txBody>
          <a:bodyPr>
            <a:normAutofit fontScale="92500"/>
          </a:bodyPr>
          <a:lstStyle/>
          <a:p>
            <a:pPr algn="l"/>
            <a:r>
              <a:rPr lang="nb-NO" sz="2400" dirty="0" smtClean="0"/>
              <a:t>NB §21 Helt til meldingsforløpet er avsluttet og forutsatt at spillerens makker ikke har avgitt noen påfølgende melding, …</a:t>
            </a:r>
            <a:br>
              <a:rPr lang="nb-NO" sz="2400" dirty="0" smtClean="0"/>
            </a:br>
            <a:endParaRPr lang="nb-NO" sz="2400" dirty="0" smtClean="0"/>
          </a:p>
          <a:p>
            <a:pPr algn="l"/>
            <a:r>
              <a:rPr lang="nb-NO" sz="2400" dirty="0" smtClean="0"/>
              <a:t>§23 kalles ”kunne ha visst” brukes ikke alltid, men når den som gjør feilen ”kunne ha visst”.</a:t>
            </a:r>
            <a:br>
              <a:rPr lang="nb-NO" sz="2400" dirty="0" smtClean="0"/>
            </a:br>
            <a:endParaRPr lang="nb-NO" sz="2400" dirty="0" smtClean="0"/>
          </a:p>
          <a:p>
            <a:pPr algn="l"/>
            <a:endParaRPr lang="nb-NO" sz="2400" dirty="0"/>
          </a:p>
        </p:txBody>
      </p:sp>
      <p:sp>
        <p:nvSpPr>
          <p:cNvPr id="3" name="Content Placeholder 2"/>
          <p:cNvSpPr>
            <a:spLocks noGrp="1"/>
          </p:cNvSpPr>
          <p:nvPr>
            <p:ph sz="half" idx="2"/>
          </p:nvPr>
        </p:nvSpPr>
        <p:spPr/>
        <p:txBody>
          <a:bodyPr/>
          <a:lstStyle/>
          <a:p>
            <a:pPr algn="l"/>
            <a:r>
              <a:rPr lang="nb-NO" sz="2000" dirty="0"/>
              <a:t>§25A Tilstrekkelig melding avgitt i vanvare kan endres. Melding </a:t>
            </a:r>
            <a:r>
              <a:rPr lang="nb-NO" sz="2000" dirty="0" smtClean="0"/>
              <a:t>avgitt på grunn av feil opplysninger kan endres inntil… andre meldinger avgitt </a:t>
            </a:r>
            <a:r>
              <a:rPr lang="nb-NO" sz="2000" dirty="0"/>
              <a:t>med hensikt kan ikke </a:t>
            </a:r>
            <a:r>
              <a:rPr lang="nb-NO" sz="2000" dirty="0" smtClean="0"/>
              <a:t>endres.</a:t>
            </a:r>
            <a:r>
              <a:rPr lang="nb-NO" sz="2000" dirty="0"/>
              <a:t/>
            </a:r>
            <a:br>
              <a:rPr lang="nb-NO" sz="2000" dirty="0"/>
            </a:br>
            <a:endParaRPr lang="nb-NO" sz="2000" dirty="0"/>
          </a:p>
          <a:p>
            <a:pPr algn="l"/>
            <a:r>
              <a:rPr lang="nb-NO" sz="2000" dirty="0"/>
              <a:t>§ 26 Hvis hver slik farge </a:t>
            </a:r>
            <a:r>
              <a:rPr lang="nb-NO" sz="2000" strike="dblStrike" dirty="0">
                <a:solidFill>
                  <a:srgbClr val="C00000"/>
                </a:solidFill>
              </a:rPr>
              <a:t>senere blir</a:t>
            </a:r>
            <a:r>
              <a:rPr lang="nb-NO" sz="2000" dirty="0"/>
              <a:t>  er vist lovlig i meldingsforløpet av den samme spilleren, blir det ingen utspillsstraff, men se </a:t>
            </a:r>
            <a:r>
              <a:rPr lang="nb-NO" sz="2000" dirty="0">
                <a:hlinkClick r:id="rId4" action="ppaction://hlinkfile"/>
              </a:rPr>
              <a:t>§ 16D</a:t>
            </a:r>
            <a:r>
              <a:rPr lang="nb-NO" sz="2000" dirty="0"/>
              <a:t>. Oversatt feil i lovboka. Vær nøye på forskjellen mellom 26A og 26B.</a:t>
            </a:r>
            <a:br>
              <a:rPr lang="nb-NO" sz="2000" dirty="0"/>
            </a:br>
            <a:endParaRPr lang="nb-NO" sz="2000" dirty="0"/>
          </a:p>
          <a:p>
            <a:endParaRPr lang="nb-NO" dirty="0"/>
          </a:p>
        </p:txBody>
      </p:sp>
      <p:pic>
        <p:nvPicPr>
          <p:cNvPr id="4" name="M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NBF">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Verdan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5794</TotalTime>
  <Words>1820</Words>
  <Application>Microsoft Office PowerPoint</Application>
  <PresentationFormat>Skjermfremvisning (4:3)</PresentationFormat>
  <Paragraphs>157</Paragraphs>
  <Slides>28</Slides>
  <Notes>2</Notes>
  <HiddenSlides>0</HiddenSlides>
  <MMClips>32</MMClips>
  <ScaleCrop>false</ScaleCrop>
  <HeadingPairs>
    <vt:vector size="4" baseType="variant">
      <vt:variant>
        <vt:lpstr>Tema</vt:lpstr>
      </vt:variant>
      <vt:variant>
        <vt:i4>1</vt:i4>
      </vt:variant>
      <vt:variant>
        <vt:lpstr>Lysbildetitler</vt:lpstr>
      </vt:variant>
      <vt:variant>
        <vt:i4>28</vt:i4>
      </vt:variant>
    </vt:vector>
  </HeadingPairs>
  <TitlesOfParts>
    <vt:vector size="29" baseType="lpstr">
      <vt:lpstr>NBF</vt:lpstr>
      <vt:lpstr>Meldingene            M1     </vt:lpstr>
      <vt:lpstr>Meldingsforløpsperioden starter og avsluttes              (M2)</vt:lpstr>
      <vt:lpstr>Feil i meldingene      (M3)          </vt:lpstr>
      <vt:lpstr>Andre feil under meldingsforløpet (M4)</vt:lpstr>
      <vt:lpstr>§§ 18 og 19                 (M5)</vt:lpstr>
      <vt:lpstr>§ 20 Gjentakelse og forklaring av meldinger                           M 6</vt:lpstr>
      <vt:lpstr>§ 21 Melding basert på feil informasjon      M7</vt:lpstr>
      <vt:lpstr>§ 25A Endring av melding.      M9 </vt:lpstr>
      <vt:lpstr>Les paragrafene nøye og du sitter med rett svar                      M10</vt:lpstr>
      <vt:lpstr>§ 22 Fremgangsmåten når meldingene er slutt M8 </vt:lpstr>
      <vt:lpstr>§ 27 Utilstrekkelig bud      M11</vt:lpstr>
      <vt:lpstr>§ 28. Melding betraktes som avgitt i tur M12</vt:lpstr>
      <vt:lpstr>§ 29 Meldinger utenfor tur    M13</vt:lpstr>
      <vt:lpstr>§30 Pass utenfor tur           M14</vt:lpstr>
      <vt:lpstr>§ 31. BUD UTENFOR TUR I</vt:lpstr>
      <vt:lpstr>§ 31. BUD UTENFOR TUR II</vt:lpstr>
      <vt:lpstr>§ 31. BUD UTENFOR TUR III</vt:lpstr>
      <vt:lpstr>§ 31. BUD UTENFOR TUR IV</vt:lpstr>
      <vt:lpstr>§ 32 Dobling eller redobling utenfor tur</vt:lpstr>
      <vt:lpstr>§§ 33 -35</vt:lpstr>
      <vt:lpstr>§ 36 Ulovlig X og XX</vt:lpstr>
      <vt:lpstr>§37 Bryte påbud om å passe</vt:lpstr>
      <vt:lpstr>§ 38 Bud på mer enn sju trekk</vt:lpstr>
      <vt:lpstr>§39 Melding etter avsluttende Pass</vt:lpstr>
      <vt:lpstr>Fra § 40 Se på systemkort</vt:lpstr>
      <vt:lpstr>Alert</vt:lpstr>
      <vt:lpstr>Stopp</vt:lpstr>
      <vt:lpstr>Annonsering og tenkepause i stikk 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Pern</dc:creator>
  <cp:lastModifiedBy>Per_N</cp:lastModifiedBy>
  <cp:revision>113</cp:revision>
  <dcterms:created xsi:type="dcterms:W3CDTF">2011-03-25T08:48:37Z</dcterms:created>
  <dcterms:modified xsi:type="dcterms:W3CDTF">2014-10-20T08:47:38Z</dcterms:modified>
</cp:coreProperties>
</file>