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57" r:id="rId3"/>
    <p:sldId id="285" r:id="rId4"/>
    <p:sldId id="258" r:id="rId5"/>
    <p:sldId id="286" r:id="rId6"/>
    <p:sldId id="259" r:id="rId7"/>
    <p:sldId id="260" r:id="rId8"/>
    <p:sldId id="261" r:id="rId9"/>
    <p:sldId id="262" r:id="rId10"/>
    <p:sldId id="263" r:id="rId11"/>
    <p:sldId id="264" r:id="rId12"/>
    <p:sldId id="267" r:id="rId13"/>
    <p:sldId id="268" r:id="rId14"/>
    <p:sldId id="269" r:id="rId15"/>
    <p:sldId id="270" r:id="rId16"/>
    <p:sldId id="287" r:id="rId17"/>
    <p:sldId id="271" r:id="rId18"/>
    <p:sldId id="275" r:id="rId19"/>
    <p:sldId id="276" r:id="rId20"/>
    <p:sldId id="277" r:id="rId21"/>
    <p:sldId id="278" r:id="rId22"/>
    <p:sldId id="279" r:id="rId23"/>
    <p:sldId id="280" r:id="rId24"/>
    <p:sldId id="281" r:id="rId25"/>
    <p:sldId id="282" r:id="rId26"/>
    <p:sldId id="283" r:id="rId27"/>
    <p:sldId id="288" r:id="rId28"/>
    <p:sldId id="284" r:id="rId29"/>
    <p:sldId id="289" r:id="rId30"/>
    <p:sldId id="290" r:id="rId31"/>
    <p:sldId id="291" r:id="rId32"/>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80" autoAdjust="0"/>
    <p:restoredTop sz="94660"/>
  </p:normalViewPr>
  <p:slideViewPr>
    <p:cSldViewPr>
      <p:cViewPr>
        <p:scale>
          <a:sx n="118" d="100"/>
          <a:sy n="118" d="100"/>
        </p:scale>
        <p:origin x="-143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F252B2-5ECC-4099-AD74-4207EB41EE81}" type="datetimeFigureOut">
              <a:rPr lang="nb-NO" smtClean="0"/>
              <a:t>10.01.2012</a:t>
            </a:fld>
            <a:endParaRPr lang="nb-N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2F7895-7E10-47A3-A67A-AC80CDFBE76C}" type="slidenum">
              <a:rPr lang="nb-NO" smtClean="0"/>
              <a:t>‹#›</a:t>
            </a:fld>
            <a:endParaRPr lang="nb-NO"/>
          </a:p>
        </p:txBody>
      </p:sp>
    </p:spTree>
    <p:extLst>
      <p:ext uri="{BB962C8B-B14F-4D97-AF65-F5344CB8AC3E}">
        <p14:creationId xmlns:p14="http://schemas.microsoft.com/office/powerpoint/2010/main" val="3876404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C2F7895-7E10-47A3-A67A-AC80CDFBE76C}" type="slidenum">
              <a:rPr lang="nb-NO" smtClean="0"/>
              <a:t>5</a:t>
            </a:fld>
            <a:endParaRPr lang="nb-NO"/>
          </a:p>
        </p:txBody>
      </p:sp>
    </p:spTree>
    <p:extLst>
      <p:ext uri="{BB962C8B-B14F-4D97-AF65-F5344CB8AC3E}">
        <p14:creationId xmlns:p14="http://schemas.microsoft.com/office/powerpoint/2010/main" val="387047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C2F7895-7E10-47A3-A67A-AC80CDFBE76C}" type="slidenum">
              <a:rPr lang="nb-NO" smtClean="0"/>
              <a:t>30</a:t>
            </a:fld>
            <a:endParaRPr lang="nb-NO"/>
          </a:p>
        </p:txBody>
      </p:sp>
    </p:spTree>
    <p:extLst>
      <p:ext uri="{BB962C8B-B14F-4D97-AF65-F5344CB8AC3E}">
        <p14:creationId xmlns:p14="http://schemas.microsoft.com/office/powerpoint/2010/main" val="26643812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tel og innho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a:xfrm>
            <a:off x="6732588" y="6237288"/>
            <a:ext cx="1905000" cy="457200"/>
          </a:xfrm>
        </p:spPr>
        <p:txBody>
          <a:bodyPr/>
          <a:lstStyle>
            <a:lvl1pPr>
              <a:defRPr/>
            </a:lvl1pPr>
          </a:lstStyle>
          <a:p>
            <a:fld id="{C5FEE9A6-C136-4671-B627-9B33ABBCD2C4}" type="datetimeFigureOut">
              <a:rPr lang="nb-NO" smtClean="0"/>
              <a:pPr/>
              <a:t>10.01.2012</a:t>
            </a:fld>
            <a:endParaRPr lang="nb-NO"/>
          </a:p>
        </p:txBody>
      </p:sp>
      <p:sp>
        <p:nvSpPr>
          <p:cNvPr id="5" name="Plassholder for bunntekst 4"/>
          <p:cNvSpPr>
            <a:spLocks noGrp="1"/>
          </p:cNvSpPr>
          <p:nvPr>
            <p:ph type="ftr" sz="quarter" idx="11"/>
          </p:nvPr>
        </p:nvSpPr>
        <p:spPr>
          <a:xfrm>
            <a:off x="2916238" y="6237288"/>
            <a:ext cx="2895600" cy="457200"/>
          </a:xfrm>
        </p:spPr>
        <p:txBody>
          <a:bodyPr/>
          <a:lstStyle>
            <a:lvl1pPr>
              <a:defRPr/>
            </a:lvl1pPr>
          </a:lstStyle>
          <a:p>
            <a:endParaRPr lang="nb-NO"/>
          </a:p>
        </p:txBody>
      </p:sp>
      <p:sp>
        <p:nvSpPr>
          <p:cNvPr id="6" name="Plassholder for lysbildenummer 5"/>
          <p:cNvSpPr>
            <a:spLocks noGrp="1"/>
          </p:cNvSpPr>
          <p:nvPr>
            <p:ph type="sldNum" sz="quarter" idx="12"/>
          </p:nvPr>
        </p:nvSpPr>
        <p:spPr>
          <a:xfrm>
            <a:off x="755650" y="6237288"/>
            <a:ext cx="1295400" cy="457200"/>
          </a:xfrm>
        </p:spPr>
        <p:txBody>
          <a:bodyPr/>
          <a:lstStyle>
            <a:lvl1pPr>
              <a:defRPr/>
            </a:lvl1pPr>
          </a:lstStyle>
          <a:p>
            <a:fld id="{6ADBD388-1AA5-4FF7-899A-E40D0092AF73}" type="slidenum">
              <a:rPr lang="nb-NO" smtClean="0"/>
              <a:pPr/>
              <a:t>‹#›</a:t>
            </a:fld>
            <a:endParaRPr 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C5FEE9A6-C136-4671-B627-9B33ABBCD2C4}" type="datetimeFigureOut">
              <a:rPr lang="nb-NO" smtClean="0"/>
              <a:pPr/>
              <a:t>10.01.2012</a:t>
            </a:fld>
            <a:endParaRPr lang="nb-NO"/>
          </a:p>
        </p:txBody>
      </p:sp>
      <p:sp>
        <p:nvSpPr>
          <p:cNvPr id="3" name="Rectangle 5"/>
          <p:cNvSpPr>
            <a:spLocks noGrp="1" noChangeArrowheads="1"/>
          </p:cNvSpPr>
          <p:nvPr>
            <p:ph type="ftr" sz="quarter" idx="11"/>
          </p:nvPr>
        </p:nvSpPr>
        <p:spPr>
          <a:ln/>
        </p:spPr>
        <p:txBody>
          <a:bodyPr/>
          <a:lstStyle>
            <a:lvl1pPr>
              <a:defRPr/>
            </a:lvl1pPr>
          </a:lstStyle>
          <a:p>
            <a:endParaRPr lang="nb-NO"/>
          </a:p>
        </p:txBody>
      </p:sp>
      <p:sp>
        <p:nvSpPr>
          <p:cNvPr id="4" name="Rectangle 6"/>
          <p:cNvSpPr>
            <a:spLocks noGrp="1" noChangeArrowheads="1"/>
          </p:cNvSpPr>
          <p:nvPr>
            <p:ph type="sldNum" sz="quarter" idx="12"/>
          </p:nvPr>
        </p:nvSpPr>
        <p:spPr>
          <a:ln/>
        </p:spPr>
        <p:txBody>
          <a:bodyPr/>
          <a:lstStyle>
            <a:lvl1pPr>
              <a:defRPr/>
            </a:lvl1pPr>
          </a:lstStyle>
          <a:p>
            <a:fld id="{6ADBD388-1AA5-4FF7-899A-E40D0092AF73}" type="slidenum">
              <a:rPr lang="nb-NO" smtClean="0"/>
              <a:pPr/>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C5FEE9A6-C136-4671-B627-9B33ABBCD2C4}" type="datetimeFigureOut">
              <a:rPr lang="nb-NO" smtClean="0"/>
              <a:pPr/>
              <a:t>10.01.2012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6ADBD388-1AA5-4FF7-899A-E40D0092AF73}" type="slidenum">
              <a:rPr lang="nb-NO" smtClean="0"/>
              <a:pPr/>
              <a:t>‹#›</a:t>
            </a:fld>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woObj" preserve="1">
  <p:cSld name="To innholdsdel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0" y="2667000"/>
            <a:ext cx="4419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572000" y="2667000"/>
            <a:ext cx="4419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lvl1pPr>
              <a:defRPr/>
            </a:lvl1pPr>
          </a:lstStyle>
          <a:p>
            <a:fld id="{C5FEE9A6-C136-4671-B627-9B33ABBCD2C4}" type="datetimeFigureOut">
              <a:rPr lang="nb-NO" smtClean="0"/>
              <a:pPr/>
              <a:t>10.01.2012</a:t>
            </a:fld>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6ADBD388-1AA5-4FF7-899A-E40D0092AF73}" type="slidenum">
              <a:rPr lang="nb-NO" smtClean="0"/>
              <a:pPr/>
              <a:t>‹#›</a:t>
            </a:fld>
            <a:endParaRPr lang="nb-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TxTwoObj" preserve="1">
  <p:cSld name="Sammenligning">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lvl1pPr>
              <a:defRPr/>
            </a:lvl1pPr>
          </a:lstStyle>
          <a:p>
            <a:fld id="{C5FEE9A6-C136-4671-B627-9B33ABBCD2C4}" type="datetimeFigureOut">
              <a:rPr lang="nb-NO" smtClean="0"/>
              <a:pPr/>
              <a:t>10.01.2012</a:t>
            </a:fld>
            <a:endParaRPr lang="nb-NO"/>
          </a:p>
        </p:txBody>
      </p:sp>
      <p:sp>
        <p:nvSpPr>
          <p:cNvPr id="8" name="Plassholder for bunntekst 7"/>
          <p:cNvSpPr>
            <a:spLocks noGrp="1"/>
          </p:cNvSpPr>
          <p:nvPr>
            <p:ph type="ftr" sz="quarter" idx="11"/>
          </p:nvPr>
        </p:nvSpPr>
        <p:spPr/>
        <p:txBody>
          <a:bodyPr/>
          <a:lstStyle>
            <a:lvl1pPr>
              <a:defRPr/>
            </a:lvl1pPr>
          </a:lstStyle>
          <a:p>
            <a:endParaRPr lang="nb-NO"/>
          </a:p>
        </p:txBody>
      </p:sp>
      <p:sp>
        <p:nvSpPr>
          <p:cNvPr id="9" name="Plassholder for lysbildenummer 8"/>
          <p:cNvSpPr>
            <a:spLocks noGrp="1"/>
          </p:cNvSpPr>
          <p:nvPr>
            <p:ph type="sldNum" sz="quarter" idx="12"/>
          </p:nvPr>
        </p:nvSpPr>
        <p:spPr/>
        <p:txBody>
          <a:bodyPr/>
          <a:lstStyle>
            <a:lvl1pPr>
              <a:defRPr/>
            </a:lvl1pPr>
          </a:lstStyle>
          <a:p>
            <a:fld id="{6ADBD388-1AA5-4FF7-899A-E40D0092AF73}" type="slidenum">
              <a:rPr lang="nb-NO" smtClean="0"/>
              <a:pPr/>
              <a:t>‹#›</a:t>
            </a:fld>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reserve="1">
  <p:cSld name="Bare tittel">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lvl1pPr>
              <a:defRPr/>
            </a:lvl1pPr>
          </a:lstStyle>
          <a:p>
            <a:fld id="{C5FEE9A6-C136-4671-B627-9B33ABBCD2C4}" type="datetimeFigureOut">
              <a:rPr lang="nb-NO" smtClean="0"/>
              <a:pPr/>
              <a:t>10.01.2012</a:t>
            </a:fld>
            <a:endParaRPr lang="nb-NO"/>
          </a:p>
        </p:txBody>
      </p:sp>
      <p:sp>
        <p:nvSpPr>
          <p:cNvPr id="4" name="Plassholder for bunntekst 3"/>
          <p:cNvSpPr>
            <a:spLocks noGrp="1"/>
          </p:cNvSpPr>
          <p:nvPr>
            <p:ph type="ftr" sz="quarter" idx="11"/>
          </p:nvPr>
        </p:nvSpPr>
        <p:spPr/>
        <p:txBody>
          <a:bodyPr/>
          <a:lstStyle>
            <a:lvl1pPr>
              <a:defRPr/>
            </a:lvl1pPr>
          </a:lstStyle>
          <a:p>
            <a:endParaRPr lang="nb-NO"/>
          </a:p>
        </p:txBody>
      </p:sp>
      <p:sp>
        <p:nvSpPr>
          <p:cNvPr id="5" name="Plassholder for lysbildenummer 4"/>
          <p:cNvSpPr>
            <a:spLocks noGrp="1"/>
          </p:cNvSpPr>
          <p:nvPr>
            <p:ph type="sldNum" sz="quarter" idx="12"/>
          </p:nvPr>
        </p:nvSpPr>
        <p:spPr/>
        <p:txBody>
          <a:bodyPr/>
          <a:lstStyle>
            <a:lvl1pPr>
              <a:defRPr/>
            </a:lvl1pPr>
          </a:lstStyle>
          <a:p>
            <a:fld id="{6ADBD388-1AA5-4FF7-899A-E40D0092AF73}" type="slidenum">
              <a:rPr lang="nb-NO" smtClean="0"/>
              <a:pPr/>
              <a:t>‹#›</a:t>
            </a:fld>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Tom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a:defRPr/>
            </a:lvl1pPr>
          </a:lstStyle>
          <a:p>
            <a:fld id="{C5FEE9A6-C136-4671-B627-9B33ABBCD2C4}" type="datetimeFigureOut">
              <a:rPr lang="nb-NO" smtClean="0"/>
              <a:pPr/>
              <a:t>10.01.2012</a:t>
            </a:fld>
            <a:endParaRPr lang="nb-NO"/>
          </a:p>
        </p:txBody>
      </p:sp>
      <p:sp>
        <p:nvSpPr>
          <p:cNvPr id="3" name="Plassholder for bunntekst 2"/>
          <p:cNvSpPr>
            <a:spLocks noGrp="1"/>
          </p:cNvSpPr>
          <p:nvPr>
            <p:ph type="ftr" sz="quarter" idx="11"/>
          </p:nvPr>
        </p:nvSpPr>
        <p:spPr/>
        <p:txBody>
          <a:bodyPr/>
          <a:lstStyle>
            <a:lvl1pPr>
              <a:defRPr/>
            </a:lvl1pPr>
          </a:lstStyle>
          <a:p>
            <a:endParaRPr lang="nb-NO"/>
          </a:p>
        </p:txBody>
      </p:sp>
      <p:sp>
        <p:nvSpPr>
          <p:cNvPr id="4" name="Plassholder for lysbildenummer 3"/>
          <p:cNvSpPr>
            <a:spLocks noGrp="1"/>
          </p:cNvSpPr>
          <p:nvPr>
            <p:ph type="sldNum" sz="quarter" idx="12"/>
          </p:nvPr>
        </p:nvSpPr>
        <p:spPr/>
        <p:txBody>
          <a:bodyPr/>
          <a:lstStyle>
            <a:lvl1pPr>
              <a:defRPr/>
            </a:lvl1pPr>
          </a:lstStyle>
          <a:p>
            <a:fld id="{6ADBD388-1AA5-4FF7-899A-E40D0092AF73}" type="slidenum">
              <a:rPr lang="nb-NO" smtClean="0"/>
              <a:pPr/>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Innhold med teks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a:defRPr/>
            </a:lvl1pPr>
          </a:lstStyle>
          <a:p>
            <a:fld id="{C5FEE9A6-C136-4671-B627-9B33ABBCD2C4}" type="datetimeFigureOut">
              <a:rPr lang="nb-NO" smtClean="0"/>
              <a:pPr/>
              <a:t>10.01.2012</a:t>
            </a:fld>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6ADBD388-1AA5-4FF7-899A-E40D0092AF73}" type="slidenum">
              <a:rPr lang="nb-NO" smtClean="0"/>
              <a:pPr/>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Bilde med teks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smtClean="0"/>
              <a:t>Klikk ikonet for å legge til et bilde</a:t>
            </a:r>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a:defRPr/>
            </a:lvl1pPr>
          </a:lstStyle>
          <a:p>
            <a:fld id="{C5FEE9A6-C136-4671-B627-9B33ABBCD2C4}" type="datetimeFigureOut">
              <a:rPr lang="nb-NO" smtClean="0"/>
              <a:pPr/>
              <a:t>10.01.2012</a:t>
            </a:fld>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6ADBD388-1AA5-4FF7-899A-E40D0092AF73}" type="slidenum">
              <a:rPr lang="nb-NO" smtClean="0"/>
              <a:pPr/>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x" preserve="1">
  <p:cSld name="Loddrett teks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fld id="{C5FEE9A6-C136-4671-B627-9B33ABBCD2C4}" type="datetimeFigureOut">
              <a:rPr lang="nb-NO" smtClean="0"/>
              <a:pPr/>
              <a:t>10.01.2012</a:t>
            </a:fld>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6ADBD388-1AA5-4FF7-899A-E40D0092AF73}" type="slidenum">
              <a:rPr lang="nb-NO" smtClean="0"/>
              <a:pPr/>
              <a:t>‹#›</a:t>
            </a:fld>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Loddrett tittel og teks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858000" y="838200"/>
            <a:ext cx="2286000" cy="5181600"/>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0" y="838200"/>
            <a:ext cx="6705600" cy="5181600"/>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fld id="{C5FEE9A6-C136-4671-B627-9B33ABBCD2C4}" type="datetimeFigureOut">
              <a:rPr lang="nb-NO" smtClean="0"/>
              <a:pPr/>
              <a:t>10.01.2012</a:t>
            </a:fld>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6ADBD388-1AA5-4FF7-899A-E40D0092AF73}" type="slidenum">
              <a:rPr lang="nb-NO" smtClean="0"/>
              <a:pPr/>
              <a:t>‹#›</a:t>
            </a:fld>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838200"/>
            <a:ext cx="8424862"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Klikk for å redigere tittelstil i malen</a:t>
            </a:r>
          </a:p>
        </p:txBody>
      </p:sp>
      <p:sp>
        <p:nvSpPr>
          <p:cNvPr id="1027" name="Rectangle 3"/>
          <p:cNvSpPr>
            <a:spLocks noGrp="1" noChangeArrowheads="1"/>
          </p:cNvSpPr>
          <p:nvPr>
            <p:ph type="body" idx="1"/>
          </p:nvPr>
        </p:nvSpPr>
        <p:spPr bwMode="auto">
          <a:xfrm>
            <a:off x="539750" y="2667000"/>
            <a:ext cx="8280400" cy="3352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Klikk for å redigere tekststiler i malen</a:t>
            </a:r>
          </a:p>
          <a:p>
            <a:pPr lvl="1"/>
            <a:r>
              <a:rPr lang="en-US" smtClean="0"/>
              <a:t>Andre nivå</a:t>
            </a:r>
          </a:p>
          <a:p>
            <a:pPr lvl="2"/>
            <a:r>
              <a:rPr lang="en-US" smtClean="0"/>
              <a:t>Tredje nivå</a:t>
            </a:r>
          </a:p>
          <a:p>
            <a:pPr lvl="3"/>
            <a:r>
              <a:rPr lang="en-US" smtClean="0"/>
              <a:t>Fjerde nivå</a:t>
            </a:r>
          </a:p>
          <a:p>
            <a:pPr lvl="4"/>
            <a:r>
              <a:rPr lang="en-US" smtClean="0"/>
              <a:t>Femte nivå</a:t>
            </a:r>
          </a:p>
        </p:txBody>
      </p:sp>
      <p:sp>
        <p:nvSpPr>
          <p:cNvPr id="25604" name="Rectangle 4"/>
          <p:cNvSpPr>
            <a:spLocks noGrp="1" noChangeArrowheads="1"/>
          </p:cNvSpPr>
          <p:nvPr>
            <p:ph type="dt" sz="half" idx="2"/>
          </p:nvPr>
        </p:nvSpPr>
        <p:spPr bwMode="auto">
          <a:xfrm>
            <a:off x="6629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C5FEE9A6-C136-4671-B627-9B33ABBCD2C4}" type="datetimeFigureOut">
              <a:rPr lang="nb-NO" smtClean="0"/>
              <a:pPr/>
              <a:t>10.01.2012</a:t>
            </a:fld>
            <a:endParaRPr lang="nb-NO"/>
          </a:p>
        </p:txBody>
      </p:sp>
      <p:sp>
        <p:nvSpPr>
          <p:cNvPr id="25605" name="Rectangle 5"/>
          <p:cNvSpPr>
            <a:spLocks noGrp="1" noChangeArrowheads="1"/>
          </p:cNvSpPr>
          <p:nvPr>
            <p:ph type="ftr" sz="quarter" idx="3"/>
          </p:nvPr>
        </p:nvSpPr>
        <p:spPr bwMode="auto">
          <a:xfrm>
            <a:off x="32766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lang="nb-NO"/>
          </a:p>
        </p:txBody>
      </p:sp>
      <p:sp>
        <p:nvSpPr>
          <p:cNvPr id="25606" name="Rectangle 6"/>
          <p:cNvSpPr>
            <a:spLocks noGrp="1" noChangeArrowheads="1"/>
          </p:cNvSpPr>
          <p:nvPr>
            <p:ph type="sldNum" sz="quarter" idx="4"/>
          </p:nvPr>
        </p:nvSpPr>
        <p:spPr bwMode="auto">
          <a:xfrm>
            <a:off x="1524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fld id="{6ADBD388-1AA5-4FF7-899A-E40D0092AF73}" type="slidenum">
              <a:rPr lang="nb-NO" smtClean="0"/>
              <a:pPr/>
              <a:t>‹#›</a:t>
            </a:fld>
            <a:endParaRPr lang="nb-NO"/>
          </a:p>
        </p:txBody>
      </p:sp>
      <p:sp>
        <p:nvSpPr>
          <p:cNvPr id="25615" name="Rectangle 15"/>
          <p:cNvSpPr>
            <a:spLocks noChangeArrowheads="1"/>
          </p:cNvSpPr>
          <p:nvPr/>
        </p:nvSpPr>
        <p:spPr bwMode="auto">
          <a:xfrm>
            <a:off x="1114425" y="1609725"/>
            <a:ext cx="6934200" cy="19050"/>
          </a:xfrm>
          <a:prstGeom prst="rect">
            <a:avLst/>
          </a:prstGeom>
          <a:solidFill>
            <a:srgbClr val="808080"/>
          </a:solidFill>
          <a:ln w="12700">
            <a:noFill/>
            <a:miter lim="800000"/>
            <a:headEnd type="none" w="sm" len="sm"/>
            <a:tailEnd type="none" w="sm" len="sm"/>
          </a:ln>
          <a:effectLst/>
        </p:spPr>
        <p:txBody>
          <a:bodyPr wrap="none" anchor="ctr"/>
          <a:lstStyle/>
          <a:p>
            <a:pPr eaLnBrk="0" hangingPunct="0">
              <a:defRPr/>
            </a:pPr>
            <a:endParaRPr lang="nb-NO"/>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36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Verdana" pitchFamily="34" charset="0"/>
        </a:defRPr>
      </a:lvl2pPr>
      <a:lvl3pPr algn="ctr" rtl="0" eaLnBrk="1" fontAlgn="base" hangingPunct="1">
        <a:spcBef>
          <a:spcPct val="0"/>
        </a:spcBef>
        <a:spcAft>
          <a:spcPct val="0"/>
        </a:spcAft>
        <a:defRPr sz="3600">
          <a:solidFill>
            <a:schemeClr val="tx2"/>
          </a:solidFill>
          <a:latin typeface="Verdana" pitchFamily="34" charset="0"/>
        </a:defRPr>
      </a:lvl3pPr>
      <a:lvl4pPr algn="ctr" rtl="0" eaLnBrk="1" fontAlgn="base" hangingPunct="1">
        <a:spcBef>
          <a:spcPct val="0"/>
        </a:spcBef>
        <a:spcAft>
          <a:spcPct val="0"/>
        </a:spcAft>
        <a:defRPr sz="3600">
          <a:solidFill>
            <a:schemeClr val="tx2"/>
          </a:solidFill>
          <a:latin typeface="Verdana" pitchFamily="34" charset="0"/>
        </a:defRPr>
      </a:lvl4pPr>
      <a:lvl5pPr algn="ctr" rtl="0" eaLnBrk="1" fontAlgn="base" hangingPunct="1">
        <a:spcBef>
          <a:spcPct val="0"/>
        </a:spcBef>
        <a:spcAft>
          <a:spcPct val="0"/>
        </a:spcAft>
        <a:defRPr sz="3600">
          <a:solidFill>
            <a:schemeClr val="tx2"/>
          </a:solidFill>
          <a:latin typeface="Verdana" pitchFamily="34" charset="0"/>
        </a:defRPr>
      </a:lvl5pPr>
      <a:lvl6pPr marL="457200" algn="ctr" rtl="0" eaLnBrk="1" fontAlgn="base" hangingPunct="1">
        <a:spcBef>
          <a:spcPct val="0"/>
        </a:spcBef>
        <a:spcAft>
          <a:spcPct val="0"/>
        </a:spcAft>
        <a:defRPr sz="3600">
          <a:solidFill>
            <a:schemeClr val="tx2"/>
          </a:solidFill>
          <a:latin typeface="Verdana" pitchFamily="34" charset="0"/>
        </a:defRPr>
      </a:lvl6pPr>
      <a:lvl7pPr marL="914400" algn="ctr" rtl="0" eaLnBrk="1" fontAlgn="base" hangingPunct="1">
        <a:spcBef>
          <a:spcPct val="0"/>
        </a:spcBef>
        <a:spcAft>
          <a:spcPct val="0"/>
        </a:spcAft>
        <a:defRPr sz="3600">
          <a:solidFill>
            <a:schemeClr val="tx2"/>
          </a:solidFill>
          <a:latin typeface="Verdana" pitchFamily="34" charset="0"/>
        </a:defRPr>
      </a:lvl7pPr>
      <a:lvl8pPr marL="1371600" algn="ctr" rtl="0" eaLnBrk="1" fontAlgn="base" hangingPunct="1">
        <a:spcBef>
          <a:spcPct val="0"/>
        </a:spcBef>
        <a:spcAft>
          <a:spcPct val="0"/>
        </a:spcAft>
        <a:defRPr sz="3600">
          <a:solidFill>
            <a:schemeClr val="tx2"/>
          </a:solidFill>
          <a:latin typeface="Verdana" pitchFamily="34" charset="0"/>
        </a:defRPr>
      </a:lvl8pPr>
      <a:lvl9pPr marL="1828800" algn="ctr" rtl="0" eaLnBrk="1" fontAlgn="base" hangingPunct="1">
        <a:spcBef>
          <a:spcPct val="0"/>
        </a:spcBef>
        <a:spcAft>
          <a:spcPct val="0"/>
        </a:spcAft>
        <a:defRPr sz="3600">
          <a:solidFill>
            <a:schemeClr val="tx2"/>
          </a:solidFill>
          <a:latin typeface="Verdana" pitchFamily="34" charset="0"/>
        </a:defRPr>
      </a:lvl9pPr>
    </p:titleStyle>
    <p:bodyStyle>
      <a:lvl1pPr marL="342900" indent="-342900" algn="ctr" rtl="0" eaLnBrk="1" fontAlgn="base" hangingPunct="1">
        <a:spcBef>
          <a:spcPct val="20000"/>
        </a:spcBef>
        <a:spcAft>
          <a:spcPct val="0"/>
        </a:spcAft>
        <a:buClr>
          <a:srgbClr val="5F5F5F"/>
        </a:buClr>
        <a:buFont typeface="Wingdings" pitchFamily="2" charset="2"/>
        <a:buChar char="§"/>
        <a:defRPr sz="3200">
          <a:solidFill>
            <a:schemeClr val="tx2"/>
          </a:solidFill>
          <a:latin typeface="+mn-lt"/>
          <a:ea typeface="+mn-ea"/>
          <a:cs typeface="+mn-cs"/>
        </a:defRPr>
      </a:lvl1pPr>
      <a:lvl2pPr marL="742950" indent="-285750" algn="ctr" rtl="0" eaLnBrk="1" fontAlgn="base" hangingPunct="1">
        <a:spcBef>
          <a:spcPct val="20000"/>
        </a:spcBef>
        <a:spcAft>
          <a:spcPct val="0"/>
        </a:spcAft>
        <a:buClr>
          <a:srgbClr val="5F5F5F"/>
        </a:buClr>
        <a:buFont typeface="Wingdings" pitchFamily="2" charset="2"/>
        <a:buChar char="§"/>
        <a:defRPr sz="1700">
          <a:solidFill>
            <a:schemeClr val="tx2"/>
          </a:solidFill>
          <a:latin typeface="+mn-lt"/>
        </a:defRPr>
      </a:lvl2pPr>
      <a:lvl3pPr marL="1143000" indent="-228600" algn="ctr" rtl="0" eaLnBrk="1" fontAlgn="base" hangingPunct="1">
        <a:spcBef>
          <a:spcPct val="20000"/>
        </a:spcBef>
        <a:spcAft>
          <a:spcPct val="0"/>
        </a:spcAft>
        <a:buClr>
          <a:srgbClr val="5F5F5F"/>
        </a:buClr>
        <a:buFont typeface="Wingdings" pitchFamily="2" charset="2"/>
        <a:buChar char="§"/>
        <a:defRPr sz="1600">
          <a:solidFill>
            <a:schemeClr val="tx2"/>
          </a:solidFill>
          <a:latin typeface="+mn-lt"/>
        </a:defRPr>
      </a:lvl3pPr>
      <a:lvl4pPr marL="1600200" indent="-228600" algn="ctr" rtl="0" eaLnBrk="1" fontAlgn="base" hangingPunct="1">
        <a:spcBef>
          <a:spcPct val="20000"/>
        </a:spcBef>
        <a:spcAft>
          <a:spcPct val="0"/>
        </a:spcAft>
        <a:buClr>
          <a:srgbClr val="5F5F5F"/>
        </a:buClr>
        <a:buFont typeface="Wingdings" pitchFamily="2" charset="2"/>
        <a:buChar char="§"/>
        <a:defRPr sz="1500">
          <a:solidFill>
            <a:schemeClr val="tx2"/>
          </a:solidFill>
          <a:latin typeface="+mn-lt"/>
        </a:defRPr>
      </a:lvl4pPr>
      <a:lvl5pPr marL="2057400" indent="-228600" algn="ctr" rtl="0" eaLnBrk="1" fontAlgn="base" hangingPunct="1">
        <a:spcBef>
          <a:spcPct val="20000"/>
        </a:spcBef>
        <a:spcAft>
          <a:spcPct val="0"/>
        </a:spcAft>
        <a:buClr>
          <a:srgbClr val="5F5F5F"/>
        </a:buClr>
        <a:buFont typeface="Wingdings" pitchFamily="2" charset="2"/>
        <a:buChar char="§"/>
        <a:defRPr sz="1400">
          <a:solidFill>
            <a:schemeClr val="tx2"/>
          </a:solidFill>
          <a:latin typeface="+mn-lt"/>
        </a:defRPr>
      </a:lvl5pPr>
      <a:lvl6pPr marL="2514600" indent="-228600" algn="ctr" rtl="0" eaLnBrk="1" fontAlgn="base" hangingPunct="1">
        <a:spcBef>
          <a:spcPct val="20000"/>
        </a:spcBef>
        <a:spcAft>
          <a:spcPct val="0"/>
        </a:spcAft>
        <a:buClr>
          <a:srgbClr val="5F5F5F"/>
        </a:buClr>
        <a:buFont typeface="Wingdings" pitchFamily="2" charset="2"/>
        <a:buChar char="§"/>
        <a:defRPr sz="1400">
          <a:solidFill>
            <a:schemeClr val="tx2"/>
          </a:solidFill>
          <a:latin typeface="+mn-lt"/>
        </a:defRPr>
      </a:lvl6pPr>
      <a:lvl7pPr marL="2971800" indent="-228600" algn="ctr" rtl="0" eaLnBrk="1" fontAlgn="base" hangingPunct="1">
        <a:spcBef>
          <a:spcPct val="20000"/>
        </a:spcBef>
        <a:spcAft>
          <a:spcPct val="0"/>
        </a:spcAft>
        <a:buClr>
          <a:srgbClr val="5F5F5F"/>
        </a:buClr>
        <a:buFont typeface="Wingdings" pitchFamily="2" charset="2"/>
        <a:buChar char="§"/>
        <a:defRPr sz="1400">
          <a:solidFill>
            <a:schemeClr val="tx2"/>
          </a:solidFill>
          <a:latin typeface="+mn-lt"/>
        </a:defRPr>
      </a:lvl7pPr>
      <a:lvl8pPr marL="3429000" indent="-228600" algn="ctr" rtl="0" eaLnBrk="1" fontAlgn="base" hangingPunct="1">
        <a:spcBef>
          <a:spcPct val="20000"/>
        </a:spcBef>
        <a:spcAft>
          <a:spcPct val="0"/>
        </a:spcAft>
        <a:buClr>
          <a:srgbClr val="5F5F5F"/>
        </a:buClr>
        <a:buFont typeface="Wingdings" pitchFamily="2" charset="2"/>
        <a:buChar char="§"/>
        <a:defRPr sz="1400">
          <a:solidFill>
            <a:schemeClr val="tx2"/>
          </a:solidFill>
          <a:latin typeface="+mn-lt"/>
        </a:defRPr>
      </a:lvl8pPr>
      <a:lvl9pPr marL="3886200" indent="-228600" algn="ctr" rtl="0" eaLnBrk="1" fontAlgn="base" hangingPunct="1">
        <a:spcBef>
          <a:spcPct val="20000"/>
        </a:spcBef>
        <a:spcAft>
          <a:spcPct val="0"/>
        </a:spcAft>
        <a:buClr>
          <a:srgbClr val="5F5F5F"/>
        </a:buClr>
        <a:buFont typeface="Wingdings" pitchFamily="2" charset="2"/>
        <a:buChar char="§"/>
        <a:defRPr sz="1400">
          <a:solidFill>
            <a:schemeClr val="tx2"/>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3.png"/><Relationship Id="rId4" Type="http://schemas.openxmlformats.org/officeDocument/2006/relationships/hyperlink" Target="http://www.woodgrove.no/lovboka2007/47.htm"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media" Target="../media/media20.wav"/><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4.png"/><Relationship Id="rId5" Type="http://schemas.openxmlformats.org/officeDocument/2006/relationships/slideLayout" Target="../slideLayouts/slideLayout1.xml"/><Relationship Id="rId4" Type="http://schemas.openxmlformats.org/officeDocument/2006/relationships/audio" Target="../media/media20.wav"/></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1.xml.rels><?xml version="1.0" encoding="UTF-8" standalone="yes"?>
<Relationships xmlns="http://schemas.openxmlformats.org/package/2006/relationships"><Relationship Id="rId3" Type="http://schemas.microsoft.com/office/2007/relationships/media" Target="../media/media32.wav"/><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4.png"/><Relationship Id="rId5" Type="http://schemas.openxmlformats.org/officeDocument/2006/relationships/slideLayout" Target="../slideLayouts/slideLayout1.xml"/><Relationship Id="rId4" Type="http://schemas.openxmlformats.org/officeDocument/2006/relationships/audio" Target="../media/media32.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3.png"/><Relationship Id="rId4" Type="http://schemas.openxmlformats.org/officeDocument/2006/relationships/hyperlink" Target="http://www.woodgrove.no/lovboka2007/45.htm"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dirty="0" smtClean="0">
                <a:solidFill>
                  <a:srgbClr val="FF0000"/>
                </a:solidFill>
              </a:rPr>
              <a:t>Kurs for turneringsledere Spillet</a:t>
            </a:r>
            <a:endParaRPr lang="nb-NO" dirty="0">
              <a:solidFill>
                <a:srgbClr val="FF0000"/>
              </a:solidFill>
            </a:endParaRPr>
          </a:p>
        </p:txBody>
      </p:sp>
      <p:sp>
        <p:nvSpPr>
          <p:cNvPr id="3" name="Undertittel 2"/>
          <p:cNvSpPr>
            <a:spLocks noGrp="1"/>
          </p:cNvSpPr>
          <p:nvPr>
            <p:ph type="subTitle" idx="1"/>
          </p:nvPr>
        </p:nvSpPr>
        <p:spPr/>
        <p:txBody>
          <a:bodyPr/>
          <a:lstStyle/>
          <a:p>
            <a:endParaRPr lang="nb-NO" dirty="0" smtClean="0"/>
          </a:p>
          <a:p>
            <a:r>
              <a:rPr lang="nb-NO" dirty="0" smtClean="0">
                <a:solidFill>
                  <a:srgbClr val="FF0000"/>
                </a:solidFill>
              </a:rPr>
              <a:t>Per Nordland</a:t>
            </a:r>
            <a:endParaRPr lang="nb-NO"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467544" y="404664"/>
            <a:ext cx="8424862" cy="720080"/>
          </a:xfrm>
        </p:spPr>
        <p:txBody>
          <a:bodyPr/>
          <a:lstStyle/>
          <a:p>
            <a:r>
              <a:rPr lang="nb-NO" dirty="0" smtClean="0"/>
              <a:t>§ 45C4b Kort angitt av vanvare</a:t>
            </a:r>
            <a:endParaRPr lang="nb-NO" dirty="0"/>
          </a:p>
        </p:txBody>
      </p:sp>
      <p:sp>
        <p:nvSpPr>
          <p:cNvPr id="6" name="Plassholder for innhold 5"/>
          <p:cNvSpPr>
            <a:spLocks noGrp="1"/>
          </p:cNvSpPr>
          <p:nvPr>
            <p:ph idx="1"/>
          </p:nvPr>
        </p:nvSpPr>
        <p:spPr>
          <a:xfrm>
            <a:off x="539750" y="1196752"/>
            <a:ext cx="8280400" cy="4968552"/>
          </a:xfrm>
        </p:spPr>
        <p:txBody>
          <a:bodyPr/>
          <a:lstStyle/>
          <a:p>
            <a:pPr algn="l"/>
            <a:r>
              <a:rPr lang="nb-NO" sz="2800" dirty="0" smtClean="0"/>
              <a:t>Det er en streng vurdering av vanvare og det blir sjelden godtatt</a:t>
            </a:r>
            <a:endParaRPr lang="nb-NO" sz="1400" i="1" dirty="0" smtClean="0"/>
          </a:p>
          <a:p>
            <a:pPr lvl="1" algn="l"/>
            <a:r>
              <a:rPr lang="nb-NO" sz="2400" dirty="0" smtClean="0"/>
              <a:t>Det hender vi godtar at et kort </a:t>
            </a:r>
            <a:r>
              <a:rPr lang="nb-NO" sz="2400" b="1" dirty="0" smtClean="0"/>
              <a:t>angitt</a:t>
            </a:r>
            <a:r>
              <a:rPr lang="nb-NO" sz="2400" dirty="0" smtClean="0"/>
              <a:t> i vanvare etter regelen i 45C4b</a:t>
            </a:r>
          </a:p>
          <a:p>
            <a:pPr lvl="1" algn="l"/>
            <a:r>
              <a:rPr lang="nb-NO" sz="2400" dirty="0" smtClean="0"/>
              <a:t>Det vanligste er at noen angir et kort han ikke har. Det er vanlig at spillefører </a:t>
            </a:r>
            <a:r>
              <a:rPr lang="nb-NO" sz="2400" b="1" dirty="0" smtClean="0"/>
              <a:t>angir et kort </a:t>
            </a:r>
            <a:r>
              <a:rPr lang="nb-NO" sz="2400" dirty="0" smtClean="0"/>
              <a:t>hos blindemann før det blir spilt. (og det er her bestemmelsen av og til er i bruk)</a:t>
            </a:r>
          </a:p>
          <a:p>
            <a:pPr lvl="1" algn="l"/>
            <a:r>
              <a:rPr lang="nb-NO" sz="2400" dirty="0" smtClean="0"/>
              <a:t>Et kort som er angitt må spilles, men det er ikke spilt før det i følge definisjonene er spilt</a:t>
            </a:r>
            <a:r>
              <a:rPr lang="nb-NO" sz="2800" dirty="0" smtClean="0"/>
              <a:t>. </a:t>
            </a:r>
          </a:p>
          <a:p>
            <a:pPr lvl="1" algn="l"/>
            <a:r>
              <a:rPr lang="nb-NO" sz="2400" dirty="0"/>
              <a:t>Loven sier ingenting om kort spilt av vanvare. </a:t>
            </a:r>
          </a:p>
          <a:p>
            <a:pPr lvl="2" algn="l"/>
            <a:r>
              <a:rPr lang="nb-NO" sz="2800" b="1" dirty="0"/>
              <a:t>Et kort som er spilt er alltid spilt. </a:t>
            </a:r>
          </a:p>
          <a:p>
            <a:pPr lvl="1" algn="l"/>
            <a:endParaRPr lang="nb-NO" sz="2800" dirty="0" smtClean="0"/>
          </a:p>
          <a:p>
            <a:pPr lvl="1" algn="l"/>
            <a:endParaRPr lang="nb-NO" sz="2000" dirty="0" smtClean="0"/>
          </a:p>
          <a:p>
            <a:pPr lvl="1" algn="l"/>
            <a:endParaRPr lang="nb-NO" sz="5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395536" y="332656"/>
            <a:ext cx="8424862" cy="914400"/>
          </a:xfrm>
        </p:spPr>
        <p:txBody>
          <a:bodyPr/>
          <a:lstStyle/>
          <a:p>
            <a:r>
              <a:rPr lang="nb-NO" sz="2800" dirty="0" smtClean="0"/>
              <a:t>§ 45 forts. Kort som er angitt eller feil spilt av blindemann og 5 kort i et stikk</a:t>
            </a:r>
            <a:endParaRPr lang="nb-NO" sz="2800" dirty="0"/>
          </a:p>
        </p:txBody>
      </p:sp>
      <p:sp>
        <p:nvSpPr>
          <p:cNvPr id="6" name="Plassholder for innhold 5"/>
          <p:cNvSpPr>
            <a:spLocks noGrp="1"/>
          </p:cNvSpPr>
          <p:nvPr>
            <p:ph idx="1"/>
          </p:nvPr>
        </p:nvSpPr>
        <p:spPr>
          <a:xfrm>
            <a:off x="539750" y="1412776"/>
            <a:ext cx="8280400" cy="4607024"/>
          </a:xfrm>
        </p:spPr>
        <p:txBody>
          <a:bodyPr/>
          <a:lstStyle/>
          <a:p>
            <a:pPr algn="l"/>
            <a:r>
              <a:rPr lang="nb-NO" sz="2800" dirty="0" smtClean="0"/>
              <a:t>Blindemann har ikke lov til å foreslå hvilket kort som skal spilles.</a:t>
            </a:r>
          </a:p>
          <a:p>
            <a:pPr algn="l"/>
            <a:r>
              <a:rPr lang="nb-NO" sz="2800" dirty="0" smtClean="0"/>
              <a:t>Dersom blindemann spiller et kort enten på eget initiativ eller ved å spille et annet kort enn det som ble angitt av spillefører så finner du reglene her i denne paragrafen</a:t>
            </a:r>
          </a:p>
          <a:p>
            <a:pPr algn="l"/>
            <a:r>
              <a:rPr lang="nb-NO" sz="2800" dirty="0" smtClean="0"/>
              <a:t>Regler om når spillefører eller motstandere spiller et femte kort til et stikk.</a:t>
            </a:r>
            <a:r>
              <a:rPr lang="nb-NO" dirty="0" smtClean="0"/>
              <a:t/>
            </a:r>
            <a:br>
              <a:rPr lang="nb-NO" dirty="0" smtClean="0"/>
            </a:br>
            <a:r>
              <a:rPr lang="nb-NO" dirty="0" smtClean="0"/>
              <a:t/>
            </a:r>
            <a:br>
              <a:rPr lang="nb-NO" dirty="0" smtClean="0"/>
            </a:br>
            <a:endParaRPr lang="nb-NO"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smtClean="0"/>
              <a:t>§ 46 spillefører ber om kort fra blindemann</a:t>
            </a:r>
            <a:endParaRPr lang="nb-NO" dirty="0"/>
          </a:p>
        </p:txBody>
      </p:sp>
      <p:sp>
        <p:nvSpPr>
          <p:cNvPr id="6" name="Plassholder for innhold 5"/>
          <p:cNvSpPr>
            <a:spLocks noGrp="1"/>
          </p:cNvSpPr>
          <p:nvPr>
            <p:ph idx="1"/>
          </p:nvPr>
        </p:nvSpPr>
        <p:spPr>
          <a:xfrm>
            <a:off x="539750" y="2204864"/>
            <a:ext cx="8280400" cy="3814936"/>
          </a:xfrm>
        </p:spPr>
        <p:txBody>
          <a:bodyPr/>
          <a:lstStyle/>
          <a:p>
            <a:pPr algn="l"/>
            <a:r>
              <a:rPr lang="nb-NO" sz="2800" dirty="0" smtClean="0"/>
              <a:t>Regler for hvordan det skal gjøres</a:t>
            </a:r>
          </a:p>
          <a:p>
            <a:pPr algn="l"/>
            <a:r>
              <a:rPr lang="nb-NO" sz="2800" dirty="0" smtClean="0"/>
              <a:t>Regler for hvordan vi tolker ufullstendige angivelser</a:t>
            </a:r>
          </a:p>
          <a:p>
            <a:pPr lvl="1" algn="l"/>
            <a:r>
              <a:rPr lang="nb-NO" sz="2400" dirty="0" smtClean="0"/>
              <a:t>NB! Når </a:t>
            </a:r>
            <a:r>
              <a:rPr lang="nb-NO" sz="2400" b="1" dirty="0" smtClean="0"/>
              <a:t>”uomtvistelig har hatt noe annet til hensikt”</a:t>
            </a:r>
            <a:r>
              <a:rPr lang="nb-NO" sz="2400" dirty="0" smtClean="0"/>
              <a:t> betyr at når dette er klart så gjelder ikke bestemmelsene om tolkning av ufullstendige signaler. </a:t>
            </a:r>
          </a:p>
          <a:p>
            <a:pPr lvl="1" algn="l"/>
            <a:r>
              <a:rPr lang="nb-NO" sz="2400" dirty="0" smtClean="0"/>
              <a:t>Det betyr at når man f. eks er i ferd med å spille en farge fra toppen og kommer med en slurvete angivelse så dømmes man ikke til å spille irrasjonelt, men fortsetter med det man «uomtvistelig hadde til hensikt»</a:t>
            </a:r>
            <a:endParaRPr lang="nb-NO" sz="20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467544" y="260648"/>
            <a:ext cx="8424862" cy="914400"/>
          </a:xfrm>
        </p:spPr>
        <p:txBody>
          <a:bodyPr/>
          <a:lstStyle/>
          <a:p>
            <a:r>
              <a:rPr lang="nb-NO" dirty="0" smtClean="0"/>
              <a:t>§ 47 trekke tilbake et spilt kort</a:t>
            </a:r>
            <a:endParaRPr lang="nb-NO" dirty="0"/>
          </a:p>
        </p:txBody>
      </p:sp>
      <p:sp>
        <p:nvSpPr>
          <p:cNvPr id="6" name="Plassholder for innhold 5"/>
          <p:cNvSpPr>
            <a:spLocks noGrp="1"/>
          </p:cNvSpPr>
          <p:nvPr>
            <p:ph idx="1"/>
          </p:nvPr>
        </p:nvSpPr>
        <p:spPr>
          <a:xfrm>
            <a:off x="539750" y="1268760"/>
            <a:ext cx="8280400" cy="4751040"/>
          </a:xfrm>
        </p:spPr>
        <p:txBody>
          <a:bodyPr/>
          <a:lstStyle/>
          <a:p>
            <a:pPr algn="l"/>
            <a:r>
              <a:rPr lang="nb-NO" sz="2400" dirty="0" smtClean="0"/>
              <a:t>Alle tilfeller der det kan skje er beskrevet her</a:t>
            </a:r>
          </a:p>
          <a:p>
            <a:pPr algn="l"/>
            <a:r>
              <a:rPr lang="nb-NO" sz="2000" dirty="0" smtClean="0"/>
              <a:t>Korrigere en fargesvikt før den blir etablert</a:t>
            </a:r>
          </a:p>
          <a:p>
            <a:pPr lvl="1" algn="l"/>
            <a:r>
              <a:rPr lang="nb-NO" sz="2000" dirty="0" smtClean="0"/>
              <a:t>Utspill fra feil hånd </a:t>
            </a:r>
          </a:p>
          <a:p>
            <a:pPr lvl="1" algn="l"/>
            <a:r>
              <a:rPr lang="nb-NO" sz="2000" dirty="0" smtClean="0"/>
              <a:t>Forandring av spill angitt i vanvare</a:t>
            </a:r>
          </a:p>
          <a:p>
            <a:pPr lvl="1" algn="l"/>
            <a:r>
              <a:rPr lang="nb-NO" sz="2000" dirty="0" smtClean="0"/>
              <a:t>Etter at en motstander har endret sitt kort (etter reglene i denne §)</a:t>
            </a:r>
          </a:p>
          <a:p>
            <a:pPr lvl="2" algn="l"/>
            <a:r>
              <a:rPr lang="nb-NO" sz="2000" dirty="0" smtClean="0"/>
              <a:t>Merk at du i en slik situasjon ikke kan forandre dersom motspiller ikke forandrer sitt spill</a:t>
            </a:r>
          </a:p>
          <a:p>
            <a:pPr lvl="2" algn="l"/>
            <a:r>
              <a:rPr lang="nb-NO" sz="2000" b="1" dirty="0" smtClean="0">
                <a:solidFill>
                  <a:srgbClr val="FF0000"/>
                </a:solidFill>
              </a:rPr>
              <a:t>Eksempel Øst spiller </a:t>
            </a:r>
            <a:r>
              <a:rPr lang="nb-NO" sz="2000" b="1" dirty="0" smtClean="0">
                <a:solidFill>
                  <a:srgbClr val="FF0000"/>
                </a:solidFill>
                <a:sym typeface="Symbol"/>
              </a:rPr>
              <a:t></a:t>
            </a:r>
            <a:r>
              <a:rPr lang="nb-NO" sz="2000" b="1" dirty="0" smtClean="0">
                <a:solidFill>
                  <a:srgbClr val="FF0000"/>
                </a:solidFill>
              </a:rPr>
              <a:t>8 syd (spillefører stjeler) Vest følger med </a:t>
            </a:r>
            <a:r>
              <a:rPr lang="nb-NO" sz="2000" b="1" dirty="0" smtClean="0">
                <a:solidFill>
                  <a:srgbClr val="FF0000"/>
                </a:solidFill>
                <a:sym typeface="Symbol"/>
              </a:rPr>
              <a:t></a:t>
            </a:r>
            <a:r>
              <a:rPr lang="nb-NO" sz="2000" b="1" dirty="0" smtClean="0">
                <a:solidFill>
                  <a:srgbClr val="FF0000"/>
                </a:solidFill>
              </a:rPr>
              <a:t>5 og bordet med </a:t>
            </a:r>
            <a:r>
              <a:rPr lang="nb-NO" sz="2000" b="1" dirty="0" smtClean="0">
                <a:solidFill>
                  <a:srgbClr val="FF0000"/>
                </a:solidFill>
                <a:sym typeface="Symbol"/>
              </a:rPr>
              <a:t></a:t>
            </a:r>
            <a:r>
              <a:rPr lang="nb-NO" sz="2000" b="1" dirty="0" smtClean="0">
                <a:solidFill>
                  <a:srgbClr val="FF0000"/>
                </a:solidFill>
              </a:rPr>
              <a:t>4. Spillefører oppdager at han har spar og skifter ut trumfen med </a:t>
            </a:r>
            <a:r>
              <a:rPr lang="nb-NO" sz="2000" b="1" dirty="0" smtClean="0">
                <a:solidFill>
                  <a:srgbClr val="FF0000"/>
                </a:solidFill>
                <a:sym typeface="Symbol"/>
              </a:rPr>
              <a:t>3. I bordet ligger K,Q og T, men dersom Vest ikke endrer sitt kort så </a:t>
            </a:r>
            <a:r>
              <a:rPr lang="nb-NO" sz="2000" b="1" dirty="0">
                <a:solidFill>
                  <a:srgbClr val="FF0000"/>
                </a:solidFill>
                <a:sym typeface="Symbol"/>
              </a:rPr>
              <a:t>er </a:t>
            </a:r>
            <a:r>
              <a:rPr lang="nb-NO" sz="2000" b="1" dirty="0" smtClean="0">
                <a:solidFill>
                  <a:srgbClr val="FF0000"/>
                </a:solidFill>
              </a:rPr>
              <a:t>4 spilt.</a:t>
            </a:r>
          </a:p>
          <a:p>
            <a:pPr lvl="1" algn="l"/>
            <a:r>
              <a:rPr lang="nb-NO" sz="2000" dirty="0" smtClean="0"/>
              <a:t>Forandring av spill basert på feil informasjon</a:t>
            </a:r>
          </a:p>
          <a:p>
            <a:pPr lvl="1" algn="l">
              <a:buNone/>
            </a:pPr>
            <a:endParaRPr lang="nb-NO" sz="14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395536" y="476672"/>
            <a:ext cx="8424862" cy="914400"/>
          </a:xfrm>
        </p:spPr>
        <p:txBody>
          <a:bodyPr/>
          <a:lstStyle/>
          <a:p>
            <a:r>
              <a:rPr lang="nb-NO" dirty="0" smtClean="0"/>
              <a:t>§ 48 Spillefører viser fram kort</a:t>
            </a:r>
            <a:endParaRPr lang="nb-NO" dirty="0"/>
          </a:p>
        </p:txBody>
      </p:sp>
      <p:sp>
        <p:nvSpPr>
          <p:cNvPr id="6" name="Plassholder for innhold 5"/>
          <p:cNvSpPr>
            <a:spLocks noGrp="1"/>
          </p:cNvSpPr>
          <p:nvPr>
            <p:ph idx="1"/>
          </p:nvPr>
        </p:nvSpPr>
        <p:spPr>
          <a:xfrm>
            <a:off x="539750" y="1628800"/>
            <a:ext cx="8280400" cy="4391000"/>
          </a:xfrm>
        </p:spPr>
        <p:txBody>
          <a:bodyPr/>
          <a:lstStyle/>
          <a:p>
            <a:pPr algn="l"/>
            <a:r>
              <a:rPr lang="nb-NO" sz="2800" dirty="0" smtClean="0"/>
              <a:t>Spillefører kan vise fram et eller flere av sine kort uten straff</a:t>
            </a:r>
          </a:p>
          <a:p>
            <a:pPr lvl="1" algn="l"/>
            <a:r>
              <a:rPr lang="nb-NO" sz="2800" dirty="0" smtClean="0"/>
              <a:t>Begrensningene er når kort oppfattes å være spilt</a:t>
            </a:r>
          </a:p>
          <a:p>
            <a:pPr lvl="1" algn="l"/>
            <a:r>
              <a:rPr lang="nb-NO" sz="2800" dirty="0" smtClean="0"/>
              <a:t>Når han etter et åpningsutspill utenfor tur legger ned hånden for å være blindemann §54</a:t>
            </a:r>
          </a:p>
          <a:p>
            <a:pPr lvl="1" algn="l"/>
            <a:r>
              <a:rPr lang="nb-NO" sz="2800" dirty="0" smtClean="0"/>
              <a:t>Når han legger ned kortene på et annet tidspunkt så tolkes det ikke som at han vil spille med åpne kort men som et krav om resten av stikkene § 68</a:t>
            </a:r>
            <a:br>
              <a:rPr lang="nb-NO" sz="2800" dirty="0" smtClean="0"/>
            </a:br>
            <a:r>
              <a:rPr lang="nb-NO" sz="500" dirty="0" smtClean="0"/>
              <a:t/>
            </a:r>
            <a:br>
              <a:rPr lang="nb-NO" sz="500" dirty="0" smtClean="0"/>
            </a:br>
            <a:endParaRPr lang="nb-NO" sz="24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468313" y="404664"/>
            <a:ext cx="8424862" cy="864096"/>
          </a:xfrm>
        </p:spPr>
        <p:txBody>
          <a:bodyPr/>
          <a:lstStyle/>
          <a:p>
            <a:r>
              <a:rPr lang="nb-NO" dirty="0" smtClean="0"/>
              <a:t>§ 49. Kort framvist av en motspiller</a:t>
            </a:r>
            <a:endParaRPr lang="nb-NO" dirty="0"/>
          </a:p>
        </p:txBody>
      </p:sp>
      <p:sp>
        <p:nvSpPr>
          <p:cNvPr id="6" name="Plassholder for innhold 5"/>
          <p:cNvSpPr>
            <a:spLocks noGrp="1"/>
          </p:cNvSpPr>
          <p:nvPr>
            <p:ph idx="1"/>
          </p:nvPr>
        </p:nvSpPr>
        <p:spPr>
          <a:xfrm>
            <a:off x="539552" y="1340768"/>
            <a:ext cx="8280400" cy="4896544"/>
          </a:xfrm>
        </p:spPr>
        <p:txBody>
          <a:bodyPr/>
          <a:lstStyle/>
          <a:p>
            <a:pPr algn="l"/>
            <a:r>
              <a:rPr lang="nb-NO" sz="2400" dirty="0" smtClean="0"/>
              <a:t>Unntatt kort som spilles i løpet av normalt spill eller ved spesiell anvendelse av lovene (se f.eks. </a:t>
            </a:r>
            <a:r>
              <a:rPr lang="nb-NO" sz="2400" dirty="0" smtClean="0">
                <a:hlinkClick r:id="rId4" action="ppaction://hlinkfile"/>
              </a:rPr>
              <a:t>§ 47E</a:t>
            </a:r>
            <a:r>
              <a:rPr lang="nb-NO" sz="2400" dirty="0" smtClean="0"/>
              <a:t>), så er en motspillers  kort et straffekort når det er i en posisjon slik at hans makker kunne ha sett fremsiden av det. Det gjelder også når en motspiller nevner et kort han har på hånden.</a:t>
            </a:r>
            <a:br>
              <a:rPr lang="nb-NO" sz="2400" dirty="0" smtClean="0"/>
            </a:br>
            <a:r>
              <a:rPr lang="nb-NO" sz="2400" dirty="0" smtClean="0"/>
              <a:t>I tillegg til §§ her så er fotnoten i § 68 også kilde for lovtolking</a:t>
            </a:r>
          </a:p>
          <a:p>
            <a:pPr algn="l"/>
            <a:r>
              <a:rPr lang="nb-NO" sz="2400" dirty="0" smtClean="0"/>
              <a:t>Stort straffekort: Alle kort som er spilt eller angitt og alle honnører A,K,Q,J,T selv om de er mistet på bordet.</a:t>
            </a:r>
          </a:p>
          <a:p>
            <a:pPr algn="l"/>
            <a:r>
              <a:rPr lang="nb-NO" sz="2400" dirty="0" smtClean="0"/>
              <a:t>Lite straffekort: Et kort under honnør som er fremvist av vanvare – mistet kort eller to kort til et stikk</a:t>
            </a:r>
          </a:p>
          <a:p>
            <a:pPr algn="l"/>
            <a:endParaRPr lang="nb-NO" sz="24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b-NO" dirty="0" smtClean="0"/>
              <a:t>§50 B: Stort  eller lite straffekort</a:t>
            </a:r>
            <a:endParaRPr lang="nb-NO" dirty="0"/>
          </a:p>
        </p:txBody>
      </p:sp>
      <p:sp>
        <p:nvSpPr>
          <p:cNvPr id="6" name="Content Placeholder 5"/>
          <p:cNvSpPr>
            <a:spLocks noGrp="1"/>
          </p:cNvSpPr>
          <p:nvPr>
            <p:ph idx="1"/>
          </p:nvPr>
        </p:nvSpPr>
        <p:spPr>
          <a:xfrm>
            <a:off x="539552" y="2204864"/>
            <a:ext cx="8280400" cy="4104456"/>
          </a:xfrm>
        </p:spPr>
        <p:txBody>
          <a:bodyPr/>
          <a:lstStyle/>
          <a:p>
            <a:pPr algn="l"/>
            <a:r>
              <a:rPr lang="nb-NO" sz="2800" dirty="0"/>
              <a:t>Ett enkelt kort av lavere rang enn honnør som er fremvist av vanvare (for eksempel at man spiller to kort til et stikk, eller mister et kort ved et uhell), blir et lite straffekort. En honnør, eller et kort som er fremvist ved forsettlig spill (f.eks. når man spiller ut utenfor tur, eller revokerer og deretter korrigerer), blir et stort straffekort. Når en motspiller har to eller flere straffekort, blir alle slike kort store straffekort.</a:t>
            </a:r>
            <a:br>
              <a:rPr lang="nb-NO" sz="2800" dirty="0"/>
            </a:br>
            <a:r>
              <a:rPr lang="nb-NO" dirty="0"/>
              <a:t/>
            </a:r>
            <a:br>
              <a:rPr lang="nb-NO" dirty="0"/>
            </a:br>
            <a:endParaRPr lang="nb-NO"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559694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467544" y="332656"/>
            <a:ext cx="8424862" cy="648072"/>
          </a:xfrm>
        </p:spPr>
        <p:txBody>
          <a:bodyPr/>
          <a:lstStyle/>
          <a:p>
            <a:r>
              <a:rPr lang="nb-NO" sz="3200" dirty="0" smtClean="0"/>
              <a:t>§ 50-52 Behandlingen av straffekort</a:t>
            </a:r>
            <a:endParaRPr lang="nb-NO" sz="3200" dirty="0"/>
          </a:p>
        </p:txBody>
      </p:sp>
      <p:sp>
        <p:nvSpPr>
          <p:cNvPr id="6" name="Plassholder for innhold 5"/>
          <p:cNvSpPr>
            <a:spLocks noGrp="1"/>
          </p:cNvSpPr>
          <p:nvPr>
            <p:ph idx="1"/>
          </p:nvPr>
        </p:nvSpPr>
        <p:spPr>
          <a:xfrm>
            <a:off x="539750" y="1124744"/>
            <a:ext cx="8280400" cy="5472608"/>
          </a:xfrm>
        </p:spPr>
        <p:txBody>
          <a:bodyPr/>
          <a:lstStyle/>
          <a:p>
            <a:pPr algn="l"/>
            <a:r>
              <a:rPr lang="nb-NO" dirty="0" smtClean="0"/>
              <a:t>Lite straffekort</a:t>
            </a:r>
          </a:p>
          <a:p>
            <a:pPr lvl="1" algn="l"/>
            <a:r>
              <a:rPr lang="nb-NO" sz="2000" dirty="0" smtClean="0"/>
              <a:t>Eneste begrensning er at den som har et lite straffekort ikke kan spille et annet kort under 10 i samme farge før straffekortet er spilt (han kan spille en honnør). Ingen restriksjoner for spillerens makker, men kunnskap om straffekortet er UI (vanskelig å definere)</a:t>
            </a:r>
            <a:endParaRPr lang="nb-NO" dirty="0" smtClean="0"/>
          </a:p>
          <a:p>
            <a:pPr algn="l"/>
            <a:r>
              <a:rPr lang="nb-NO" dirty="0" smtClean="0"/>
              <a:t>Stort straffekort </a:t>
            </a:r>
          </a:p>
          <a:p>
            <a:pPr lvl="1" algn="l"/>
            <a:r>
              <a:rPr lang="nb-NO" sz="2000" b="1" dirty="0" smtClean="0"/>
              <a:t>Straffekortet </a:t>
            </a:r>
            <a:r>
              <a:rPr lang="nb-NO" sz="2000" b="1" i="1" u="sng" dirty="0" smtClean="0"/>
              <a:t>skal</a:t>
            </a:r>
            <a:r>
              <a:rPr lang="nb-NO" sz="2000" b="1" dirty="0" smtClean="0"/>
              <a:t> spilles ved første lovlige anledning</a:t>
            </a:r>
            <a:r>
              <a:rPr lang="nb-NO" dirty="0" smtClean="0"/>
              <a:t>. </a:t>
            </a:r>
          </a:p>
          <a:p>
            <a:pPr lvl="2" algn="l"/>
            <a:r>
              <a:rPr lang="nb-NO" dirty="0" smtClean="0"/>
              <a:t>Spille ut, </a:t>
            </a:r>
          </a:p>
          <a:p>
            <a:pPr lvl="2" algn="l"/>
            <a:r>
              <a:rPr lang="nb-NO" dirty="0" smtClean="0"/>
              <a:t>Følge farge </a:t>
            </a:r>
          </a:p>
          <a:p>
            <a:pPr lvl="2" algn="l"/>
            <a:r>
              <a:rPr lang="nb-NO" dirty="0" smtClean="0"/>
              <a:t>Kastes når man ikke kan følge farge.</a:t>
            </a:r>
          </a:p>
          <a:p>
            <a:pPr lvl="1" algn="l"/>
            <a:r>
              <a:rPr lang="nb-NO" sz="1800" b="1" dirty="0" smtClean="0"/>
              <a:t>Når </a:t>
            </a:r>
            <a:r>
              <a:rPr lang="nb-NO" sz="1800" b="1" u="sng" dirty="0" smtClean="0"/>
              <a:t>makker til den som har et stort straffekort har utspillet </a:t>
            </a:r>
            <a:r>
              <a:rPr lang="nb-NO" sz="1800" b="1" dirty="0" smtClean="0"/>
              <a:t>kan spillefører </a:t>
            </a:r>
          </a:p>
          <a:p>
            <a:pPr lvl="2" algn="l"/>
            <a:r>
              <a:rPr lang="nb-NO" dirty="0" smtClean="0"/>
              <a:t>Kreve spill i straffekortets farge –&gt; straffekortet settes tilbake på hånden.</a:t>
            </a:r>
          </a:p>
          <a:p>
            <a:pPr lvl="2" algn="l"/>
            <a:r>
              <a:rPr lang="nb-NO" dirty="0" smtClean="0"/>
              <a:t>Nekte spill i straffekortets farge –&gt;straffekortet settes </a:t>
            </a:r>
            <a:r>
              <a:rPr lang="nb-NO" dirty="0"/>
              <a:t>tilbake på hånden.  </a:t>
            </a:r>
            <a:endParaRPr lang="nb-NO" dirty="0" smtClean="0"/>
          </a:p>
          <a:p>
            <a:pPr lvl="2" algn="l"/>
            <a:r>
              <a:rPr lang="nb-NO" dirty="0" smtClean="0"/>
              <a:t>Ikke fremsette noe krav –&gt; straffekortet blir liggende.</a:t>
            </a:r>
            <a:br>
              <a:rPr lang="nb-NO" dirty="0" smtClean="0"/>
            </a:br>
            <a:endParaRPr lang="nb-NO"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395536" y="260648"/>
            <a:ext cx="8424862" cy="792088"/>
          </a:xfrm>
        </p:spPr>
        <p:txBody>
          <a:bodyPr/>
          <a:lstStyle/>
          <a:p>
            <a:r>
              <a:rPr lang="nb-NO" dirty="0" smtClean="0"/>
              <a:t>§ 53 Godta utspill utenfor tur</a:t>
            </a:r>
            <a:endParaRPr lang="nb-NO" dirty="0"/>
          </a:p>
        </p:txBody>
      </p:sp>
      <p:sp>
        <p:nvSpPr>
          <p:cNvPr id="6" name="Plassholder for innhold 5"/>
          <p:cNvSpPr>
            <a:spLocks noGrp="1"/>
          </p:cNvSpPr>
          <p:nvPr>
            <p:ph idx="1"/>
          </p:nvPr>
        </p:nvSpPr>
        <p:spPr>
          <a:xfrm>
            <a:off x="539750" y="1124744"/>
            <a:ext cx="8280400" cy="4895056"/>
          </a:xfrm>
        </p:spPr>
        <p:txBody>
          <a:bodyPr/>
          <a:lstStyle/>
          <a:p>
            <a:pPr algn="l"/>
            <a:r>
              <a:rPr lang="nb-NO" dirty="0" smtClean="0"/>
              <a:t>Utspill utenfor tur kan godtas ved at V(enstre) M(otspiller) spiller på eller at en av motspillerne sier at det er OK </a:t>
            </a:r>
          </a:p>
          <a:p>
            <a:pPr algn="l"/>
            <a:r>
              <a:rPr lang="nb-NO" dirty="0" smtClean="0"/>
              <a:t>OBS for § 53C som sier at den motstanderen til han som spilte ut utenfor tur som egentlig har utspillet likevel kan gjøre sitt utspill og dermed oppheve utspillet utenfor tur.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251520" y="404664"/>
            <a:ext cx="8640886" cy="914400"/>
          </a:xfrm>
        </p:spPr>
        <p:txBody>
          <a:bodyPr/>
          <a:lstStyle/>
          <a:p>
            <a:r>
              <a:rPr lang="nb-NO" dirty="0" smtClean="0"/>
              <a:t>§54 Åpent åpningsutspill utenfor tur</a:t>
            </a:r>
            <a:endParaRPr lang="nb-NO" dirty="0"/>
          </a:p>
        </p:txBody>
      </p:sp>
      <p:sp>
        <p:nvSpPr>
          <p:cNvPr id="6" name="Plassholder for innhold 5"/>
          <p:cNvSpPr>
            <a:spLocks noGrp="1"/>
          </p:cNvSpPr>
          <p:nvPr>
            <p:ph idx="1"/>
          </p:nvPr>
        </p:nvSpPr>
        <p:spPr>
          <a:xfrm>
            <a:off x="323528" y="1268760"/>
            <a:ext cx="8712968" cy="4751040"/>
          </a:xfrm>
        </p:spPr>
        <p:txBody>
          <a:bodyPr/>
          <a:lstStyle/>
          <a:p>
            <a:pPr algn="l"/>
            <a:r>
              <a:rPr lang="nb-NO" sz="2000" dirty="0" smtClean="0"/>
              <a:t>A: Spillefører kan godta utspillet ved å legge opp sin hånd og bli blindemann  dersom makker har sett noe kort må han fullføre dette</a:t>
            </a:r>
          </a:p>
          <a:p>
            <a:pPr algn="l"/>
            <a:r>
              <a:rPr lang="nb-NO" sz="2000" dirty="0" smtClean="0"/>
              <a:t>B: Kan godta utspillet etter å ha blitt forklart mulighetene. Uklart om han nå kan være blindemann, i Norge har vi alltid trodd at han kan det.</a:t>
            </a:r>
          </a:p>
          <a:p>
            <a:pPr lvl="1" algn="l"/>
            <a:r>
              <a:rPr lang="nb-NO" sz="1800" dirty="0" smtClean="0"/>
              <a:t>Legge opp blindemann og spille kort to til stikket fra egen hånd eller fra blindemann</a:t>
            </a:r>
          </a:p>
          <a:p>
            <a:pPr algn="l"/>
            <a:r>
              <a:rPr lang="nb-NO" sz="2000" dirty="0" smtClean="0"/>
              <a:t>C: Må godta dersom han kan ha sett noen av blindemanns kort. Valg som i B</a:t>
            </a:r>
            <a:endParaRPr lang="nb-NO" sz="3700" dirty="0" smtClean="0"/>
          </a:p>
          <a:p>
            <a:pPr algn="l"/>
            <a:r>
              <a:rPr lang="nb-NO" sz="2000" dirty="0" smtClean="0"/>
              <a:t>D: Ikke godta: Det utspilte kortet blir et stort straffekort med de reglene som gjelder.</a:t>
            </a:r>
          </a:p>
          <a:p>
            <a:pPr lvl="1" algn="l"/>
            <a:r>
              <a:rPr lang="nb-NO" sz="2100" dirty="0" smtClean="0"/>
              <a:t>Kreve spill i kortets farge – straffekortet plukkes opp</a:t>
            </a:r>
          </a:p>
          <a:p>
            <a:pPr lvl="1" algn="l"/>
            <a:r>
              <a:rPr lang="nb-NO" sz="2100" dirty="0" smtClean="0"/>
              <a:t>Nekte spill i kortets farge – straffekortet plukkes opp  </a:t>
            </a:r>
          </a:p>
          <a:p>
            <a:pPr lvl="1" algn="l"/>
            <a:r>
              <a:rPr lang="nb-NO" sz="2100" dirty="0" smtClean="0"/>
              <a:t>Ikke fremsette noe krav – straffekortet blir liggende</a:t>
            </a:r>
          </a:p>
          <a:p>
            <a:pPr algn="l"/>
            <a:r>
              <a:rPr lang="nb-NO" sz="2000" dirty="0" smtClean="0"/>
              <a:t>E: Dersom spillefører eller blindemann forsøker å spille ut er det et kort vist under meldingsforløpet</a:t>
            </a:r>
          </a:p>
          <a:p>
            <a:pPr lvl="1" algn="l"/>
            <a:endParaRPr lang="nb-NO" sz="20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8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467544" y="404664"/>
            <a:ext cx="8424862" cy="574576"/>
          </a:xfrm>
        </p:spPr>
        <p:txBody>
          <a:bodyPr/>
          <a:lstStyle/>
          <a:p>
            <a:r>
              <a:rPr lang="nb-NO" dirty="0" smtClean="0"/>
              <a:t>Overgangen fra meldinger til spill</a:t>
            </a:r>
            <a:endParaRPr lang="nb-NO" dirty="0"/>
          </a:p>
        </p:txBody>
      </p:sp>
      <p:sp>
        <p:nvSpPr>
          <p:cNvPr id="5" name="Plassholder for innhold 4"/>
          <p:cNvSpPr>
            <a:spLocks noGrp="1"/>
          </p:cNvSpPr>
          <p:nvPr>
            <p:ph idx="1"/>
          </p:nvPr>
        </p:nvSpPr>
        <p:spPr>
          <a:xfrm>
            <a:off x="539552" y="1196752"/>
            <a:ext cx="8280400" cy="4968552"/>
          </a:xfrm>
        </p:spPr>
        <p:txBody>
          <a:bodyPr/>
          <a:lstStyle/>
          <a:p>
            <a:pPr algn="l"/>
            <a:r>
              <a:rPr lang="nb-NO" dirty="0" smtClean="0"/>
              <a:t>§ 40 har blitt en svært omfattende paragraf</a:t>
            </a:r>
          </a:p>
          <a:p>
            <a:pPr lvl="1" algn="l"/>
            <a:r>
              <a:rPr lang="nb-NO" sz="2400" dirty="0" smtClean="0"/>
              <a:t>Systemavtaler </a:t>
            </a:r>
          </a:p>
          <a:p>
            <a:pPr lvl="2" algn="l"/>
            <a:r>
              <a:rPr lang="nb-NO" sz="2400" dirty="0" smtClean="0"/>
              <a:t>Hva som er tillatte avtaler generelt og hjemmelen for nasjonale regler. </a:t>
            </a:r>
          </a:p>
          <a:p>
            <a:pPr lvl="3" algn="l"/>
            <a:r>
              <a:rPr lang="nb-NO" sz="2000" dirty="0" smtClean="0"/>
              <a:t>Norge har regler for tillatte meldesystemer</a:t>
            </a:r>
          </a:p>
          <a:p>
            <a:pPr lvl="2" algn="l"/>
            <a:r>
              <a:rPr lang="nb-NO" sz="2400" dirty="0" smtClean="0"/>
              <a:t>Forbud mot skjulte systemavtaler § 40 C1. </a:t>
            </a:r>
          </a:p>
          <a:p>
            <a:pPr lvl="3" algn="l"/>
            <a:r>
              <a:rPr lang="nb-NO" sz="2000" dirty="0" smtClean="0"/>
              <a:t>Det er en skjult makkeravtale (allerede første gang det skjer) å gjøre et avvik fra systemet som man vil gjøre «hver gang» på grunn av et «hull i systemet»</a:t>
            </a:r>
          </a:p>
          <a:p>
            <a:pPr lvl="2" algn="l"/>
            <a:r>
              <a:rPr lang="nb-NO" sz="2400" dirty="0" smtClean="0"/>
              <a:t>Forbud mot annen kommunikasjon enn meldinger og info fra motparten §73</a:t>
            </a:r>
          </a:p>
          <a:p>
            <a:pPr marL="457200" lvl="1" indent="0" algn="l">
              <a:buNone/>
            </a:pPr>
            <a:endParaRPr lang="nb-NO" sz="24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395536" y="476672"/>
            <a:ext cx="8424862" cy="914400"/>
          </a:xfrm>
        </p:spPr>
        <p:txBody>
          <a:bodyPr/>
          <a:lstStyle/>
          <a:p>
            <a:r>
              <a:rPr lang="nb-NO" sz="3200" dirty="0"/>
              <a:t>§55 Spilleførers </a:t>
            </a:r>
            <a:r>
              <a:rPr lang="nb-NO" sz="3200" dirty="0" smtClean="0"/>
              <a:t>utspill </a:t>
            </a:r>
            <a:r>
              <a:rPr lang="nb-NO" sz="3200" dirty="0" smtClean="0"/>
              <a:t>utenfor tur som ikke blir godtatt</a:t>
            </a:r>
            <a:endParaRPr lang="nb-NO" sz="3200" dirty="0"/>
          </a:p>
        </p:txBody>
      </p:sp>
      <p:sp>
        <p:nvSpPr>
          <p:cNvPr id="6" name="Plassholder for innhold 5"/>
          <p:cNvSpPr>
            <a:spLocks noGrp="1"/>
          </p:cNvSpPr>
          <p:nvPr>
            <p:ph idx="1"/>
          </p:nvPr>
        </p:nvSpPr>
        <p:spPr>
          <a:xfrm>
            <a:off x="539552" y="1628800"/>
            <a:ext cx="8280400" cy="4608512"/>
          </a:xfrm>
        </p:spPr>
        <p:txBody>
          <a:bodyPr/>
          <a:lstStyle/>
          <a:p>
            <a:pPr algn="l"/>
            <a:r>
              <a:rPr lang="nb-NO" sz="2400" dirty="0" smtClean="0"/>
              <a:t>Når det </a:t>
            </a:r>
            <a:r>
              <a:rPr lang="nb-NO" sz="2400" dirty="0" smtClean="0"/>
              <a:t>protesteres på spilleførers utspill utenfor tur setter han kortet tilbake uten straff. </a:t>
            </a:r>
            <a:r>
              <a:rPr lang="nb-NO" sz="2400" dirty="0" smtClean="0"/>
              <a:t>Hvis </a:t>
            </a:r>
            <a:r>
              <a:rPr lang="nb-NO" sz="2400" dirty="0" smtClean="0"/>
              <a:t>motspillerne er uenige avgjør han som sitter bak det ulovlige utspillet.</a:t>
            </a:r>
          </a:p>
          <a:p>
            <a:pPr algn="l"/>
            <a:r>
              <a:rPr lang="nb-NO" sz="2400" dirty="0" smtClean="0"/>
              <a:t>Dersom </a:t>
            </a:r>
            <a:r>
              <a:rPr lang="nb-NO" sz="2400" dirty="0" smtClean="0"/>
              <a:t>spillefører har fått informasjon på grunn av slikt spill og benytter seg av den kan TL tildele et justert resultat.</a:t>
            </a:r>
          </a:p>
          <a:p>
            <a:pPr algn="l"/>
            <a:r>
              <a:rPr lang="nb-NO" sz="2400" dirty="0" smtClean="0"/>
              <a:t>Motspillers utspill utenfor tur er regulert i §54D (forrige plansje) </a:t>
            </a:r>
          </a:p>
          <a:p>
            <a:pPr algn="l"/>
            <a:r>
              <a:rPr lang="nb-NO" sz="2400" b="1" dirty="0" smtClean="0"/>
              <a:t>All informasjon som den feilende side kan få som følge av sin egen feil er UI for egen side og lovlig I for motparten.</a:t>
            </a:r>
            <a:endParaRPr lang="nb-NO" sz="2400" b="1"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7010"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467544" y="332656"/>
            <a:ext cx="8424862" cy="914400"/>
          </a:xfrm>
        </p:spPr>
        <p:txBody>
          <a:bodyPr/>
          <a:lstStyle/>
          <a:p>
            <a:r>
              <a:rPr lang="nb-NO" dirty="0" smtClean="0"/>
              <a:t>§ 57 for tidlig utspill eller påspill</a:t>
            </a:r>
            <a:endParaRPr lang="nb-NO" dirty="0"/>
          </a:p>
        </p:txBody>
      </p:sp>
      <p:sp>
        <p:nvSpPr>
          <p:cNvPr id="6" name="Plassholder for innhold 5"/>
          <p:cNvSpPr>
            <a:spLocks noGrp="1"/>
          </p:cNvSpPr>
          <p:nvPr>
            <p:ph idx="1"/>
          </p:nvPr>
        </p:nvSpPr>
        <p:spPr>
          <a:xfrm>
            <a:off x="539750" y="1268760"/>
            <a:ext cx="8280400" cy="4751040"/>
          </a:xfrm>
        </p:spPr>
        <p:txBody>
          <a:bodyPr/>
          <a:lstStyle/>
          <a:p>
            <a:pPr algn="l"/>
            <a:r>
              <a:rPr lang="nb-NO" sz="3600" dirty="0" smtClean="0"/>
              <a:t>A og B: Motspiller som spiller i utide utsetter makker for en streng straff.</a:t>
            </a:r>
          </a:p>
          <a:p>
            <a:pPr lvl="1" algn="l"/>
            <a:r>
              <a:rPr lang="nb-NO" sz="3200" dirty="0" smtClean="0"/>
              <a:t>Merk at spillefører må velge mellom alternativene og at spilleren spiller hva han vil dersom han ikke kan etterkomme straffen</a:t>
            </a:r>
          </a:p>
          <a:p>
            <a:pPr algn="l"/>
            <a:r>
              <a:rPr lang="nb-NO" dirty="0" smtClean="0"/>
              <a:t>C: når spillefører har spilt fra begge hender er det ikke mulig å spille i «utide»</a:t>
            </a:r>
            <a:endParaRPr lang="nb-NO"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395536" y="476672"/>
            <a:ext cx="8424862" cy="914400"/>
          </a:xfrm>
        </p:spPr>
        <p:txBody>
          <a:bodyPr/>
          <a:lstStyle/>
          <a:p>
            <a:r>
              <a:rPr lang="nb-NO" dirty="0" smtClean="0"/>
              <a:t>§ 58 Samtidig spill</a:t>
            </a:r>
            <a:endParaRPr lang="nb-NO" dirty="0"/>
          </a:p>
        </p:txBody>
      </p:sp>
      <p:sp>
        <p:nvSpPr>
          <p:cNvPr id="6" name="Plassholder for innhold 5"/>
          <p:cNvSpPr>
            <a:spLocks noGrp="1"/>
          </p:cNvSpPr>
          <p:nvPr>
            <p:ph idx="1"/>
          </p:nvPr>
        </p:nvSpPr>
        <p:spPr>
          <a:xfrm>
            <a:off x="539750" y="1484784"/>
            <a:ext cx="8280400" cy="4824536"/>
          </a:xfrm>
        </p:spPr>
        <p:txBody>
          <a:bodyPr/>
          <a:lstStyle/>
          <a:p>
            <a:pPr algn="l"/>
            <a:r>
              <a:rPr lang="nb-NO" sz="2800" dirty="0" smtClean="0"/>
              <a:t>A:Når et lovlig og et ulovlig spill skjer samtidig sier loven at det </a:t>
            </a:r>
            <a:r>
              <a:rPr lang="nb-NO" sz="2800" b="1" dirty="0" smtClean="0"/>
              <a:t>lovlige spillet kommer først. </a:t>
            </a:r>
          </a:p>
          <a:p>
            <a:pPr algn="l"/>
            <a:r>
              <a:rPr lang="nb-NO" sz="2800" dirty="0" smtClean="0"/>
              <a:t>Vi går altså til § 57 for å finne straffen </a:t>
            </a:r>
          </a:p>
          <a:p>
            <a:pPr algn="l"/>
            <a:r>
              <a:rPr lang="nb-NO" sz="2800" dirty="0" smtClean="0"/>
              <a:t>§ 53 C gjelder når det lovlige spillet kommer </a:t>
            </a:r>
            <a:r>
              <a:rPr lang="nb-NO" sz="2800" b="1" dirty="0" smtClean="0"/>
              <a:t>etter</a:t>
            </a:r>
            <a:r>
              <a:rPr lang="nb-NO" sz="2800" dirty="0" smtClean="0"/>
              <a:t> det ulovlige.</a:t>
            </a:r>
            <a:endParaRPr lang="nb-NO" sz="2800" dirty="0"/>
          </a:p>
          <a:p>
            <a:pPr algn="l"/>
            <a:r>
              <a:rPr lang="nb-NO" sz="2800" dirty="0" smtClean="0"/>
              <a:t>B: Dersom det spilles to kort samtidig fra samme hånd gjelder reglene i § 58B.</a:t>
            </a:r>
          </a:p>
          <a:p>
            <a:pPr algn="l"/>
            <a:r>
              <a:rPr lang="nb-NO" sz="2800" dirty="0" smtClean="0"/>
              <a:t>Se §67 dersom det ikke blir oppdaget før begge sider har spilt til neste stikk </a:t>
            </a:r>
            <a:endParaRPr lang="nb-NO" sz="2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smtClean="0"/>
              <a:t>§ 60 Spill etter ulovlig spill</a:t>
            </a:r>
            <a:endParaRPr lang="nb-NO" dirty="0"/>
          </a:p>
        </p:txBody>
      </p:sp>
      <p:sp>
        <p:nvSpPr>
          <p:cNvPr id="6" name="Plassholder for innhold 5"/>
          <p:cNvSpPr>
            <a:spLocks noGrp="1"/>
          </p:cNvSpPr>
          <p:nvPr>
            <p:ph idx="1"/>
          </p:nvPr>
        </p:nvSpPr>
        <p:spPr>
          <a:xfrm>
            <a:off x="539750" y="1772816"/>
            <a:ext cx="8280400" cy="4680520"/>
          </a:xfrm>
        </p:spPr>
        <p:txBody>
          <a:bodyPr/>
          <a:lstStyle/>
          <a:p>
            <a:pPr algn="l"/>
            <a:r>
              <a:rPr lang="nb-NO" dirty="0" smtClean="0"/>
              <a:t>Oppsummerer på en måte hvordan uregelmessigheter i spillet skal håndteres og det understrekes at dersom ikke feilende side gjør ting før TL har forklart mulighetene så er det egentlig ikke mer å snakke om.</a:t>
            </a:r>
            <a:br>
              <a:rPr lang="nb-NO" dirty="0" smtClean="0"/>
            </a:br>
            <a:endParaRPr lang="nb-NO" dirty="0" smtClean="0"/>
          </a:p>
          <a:p>
            <a:pPr algn="l"/>
            <a:r>
              <a:rPr lang="nb-NO" dirty="0" smtClean="0"/>
              <a:t>Du kan få hjelp i § 53 C og i § 58</a:t>
            </a:r>
          </a:p>
          <a:p>
            <a:pPr lvl="1" algn="l">
              <a:buNone/>
            </a:pPr>
            <a:endParaRPr lang="nb-NO"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 61 til § 64 om </a:t>
            </a:r>
            <a:r>
              <a:rPr lang="nb-NO" dirty="0" err="1" smtClean="0"/>
              <a:t>Revoke</a:t>
            </a:r>
            <a:endParaRPr lang="nb-NO" dirty="0"/>
          </a:p>
        </p:txBody>
      </p:sp>
      <p:sp>
        <p:nvSpPr>
          <p:cNvPr id="5" name="Plassholder for innhold 4"/>
          <p:cNvSpPr>
            <a:spLocks noGrp="1"/>
          </p:cNvSpPr>
          <p:nvPr>
            <p:ph idx="1"/>
          </p:nvPr>
        </p:nvSpPr>
        <p:spPr>
          <a:xfrm>
            <a:off x="467544" y="1772816"/>
            <a:ext cx="8280400" cy="4608512"/>
          </a:xfrm>
        </p:spPr>
        <p:txBody>
          <a:bodyPr/>
          <a:lstStyle/>
          <a:p>
            <a:pPr algn="l"/>
            <a:r>
              <a:rPr lang="nb-NO" dirty="0" smtClean="0"/>
              <a:t>Det er revoke </a:t>
            </a:r>
          </a:p>
          <a:p>
            <a:pPr lvl="1" algn="l"/>
            <a:r>
              <a:rPr lang="nb-NO" sz="2800" dirty="0" smtClean="0">
                <a:solidFill>
                  <a:srgbClr val="FF0000"/>
                </a:solidFill>
              </a:rPr>
              <a:t>Å ikke følger farge når man har fargen.</a:t>
            </a:r>
          </a:p>
          <a:p>
            <a:pPr lvl="1" algn="l"/>
            <a:r>
              <a:rPr lang="nb-NO" sz="2800" dirty="0" smtClean="0">
                <a:solidFill>
                  <a:srgbClr val="FF0000"/>
                </a:solidFill>
              </a:rPr>
              <a:t>Å unnlate å spille en påbudt farge når man kan spille den.</a:t>
            </a:r>
          </a:p>
          <a:p>
            <a:pPr algn="l"/>
            <a:r>
              <a:rPr lang="nb-NO" dirty="0" smtClean="0"/>
              <a:t>Reglene gjelder selv om hånden er ufullstendig ved at kortet mangler, er mistet på gulvet ligger i mappa eller av en annen grunn ikke er synlig for spilleren.</a:t>
            </a:r>
            <a:endParaRPr lang="nb-NO"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395536" y="548680"/>
            <a:ext cx="8424862" cy="914400"/>
          </a:xfrm>
        </p:spPr>
        <p:txBody>
          <a:bodyPr/>
          <a:lstStyle/>
          <a:p>
            <a:r>
              <a:rPr lang="nb-NO" dirty="0" smtClean="0"/>
              <a:t>Etablert Revoke</a:t>
            </a:r>
            <a:endParaRPr lang="nb-NO" dirty="0"/>
          </a:p>
        </p:txBody>
      </p:sp>
      <p:sp>
        <p:nvSpPr>
          <p:cNvPr id="6" name="Plassholder for innhold 5"/>
          <p:cNvSpPr>
            <a:spLocks noGrp="1"/>
          </p:cNvSpPr>
          <p:nvPr>
            <p:ph idx="1"/>
          </p:nvPr>
        </p:nvSpPr>
        <p:spPr>
          <a:xfrm>
            <a:off x="539552" y="1484784"/>
            <a:ext cx="8280400" cy="4968552"/>
          </a:xfrm>
        </p:spPr>
        <p:txBody>
          <a:bodyPr/>
          <a:lstStyle/>
          <a:p>
            <a:pPr algn="l"/>
            <a:r>
              <a:rPr lang="nb-NO" sz="2800" dirty="0" smtClean="0"/>
              <a:t>§ 63 gir detaljerte regler for når en Revoke etableres. </a:t>
            </a:r>
            <a:r>
              <a:rPr lang="nb-NO" sz="2800" dirty="0" smtClean="0">
                <a:solidFill>
                  <a:srgbClr val="FF0000"/>
                </a:solidFill>
              </a:rPr>
              <a:t>Etablering betyr at den </a:t>
            </a:r>
            <a:r>
              <a:rPr lang="nb-NO" sz="2800" smtClean="0">
                <a:solidFill>
                  <a:srgbClr val="FF0000"/>
                </a:solidFill>
              </a:rPr>
              <a:t>ikke skal </a:t>
            </a:r>
            <a:r>
              <a:rPr lang="nb-NO" sz="2800" dirty="0" smtClean="0">
                <a:solidFill>
                  <a:srgbClr val="FF0000"/>
                </a:solidFill>
              </a:rPr>
              <a:t>rettes.</a:t>
            </a:r>
          </a:p>
          <a:p>
            <a:pPr algn="l"/>
            <a:r>
              <a:rPr lang="nb-NO" sz="2800" dirty="0" smtClean="0"/>
              <a:t>§ 62  gir reglene for hvordan du behandler en Revoke som oppdages før den er etablert.</a:t>
            </a:r>
          </a:p>
          <a:p>
            <a:pPr algn="l"/>
            <a:r>
              <a:rPr lang="nb-NO" sz="2800" dirty="0" smtClean="0"/>
              <a:t>§ 64 gir reglene for korrigeringer når en Revoke er etablert</a:t>
            </a:r>
          </a:p>
          <a:p>
            <a:pPr algn="l"/>
            <a:r>
              <a:rPr lang="nb-NO" sz="2800" dirty="0" smtClean="0"/>
              <a:t>§ 64 C er sikkerhetsnettet etter en etablert revoke</a:t>
            </a:r>
          </a:p>
          <a:p>
            <a:pPr algn="l"/>
            <a:r>
              <a:rPr lang="nb-NO" sz="2800" dirty="0" smtClean="0"/>
              <a:t>Husk tidsfristene for når en revoke kan behandles etter reglene i §64A </a:t>
            </a:r>
          </a:p>
          <a:p>
            <a:pPr algn="l"/>
            <a:r>
              <a:rPr lang="nb-NO" sz="2800" dirty="0" smtClean="0">
                <a:solidFill>
                  <a:srgbClr val="FF0000"/>
                </a:solidFill>
              </a:rPr>
              <a:t>NB Det er ikke plikt til å varsle om egen </a:t>
            </a:r>
            <a:r>
              <a:rPr lang="nb-NO" sz="2800" dirty="0" err="1" smtClean="0">
                <a:solidFill>
                  <a:srgbClr val="FF0000"/>
                </a:solidFill>
              </a:rPr>
              <a:t>revoke</a:t>
            </a:r>
            <a:endParaRPr lang="nb-NO" dirty="0">
              <a:solidFill>
                <a:srgbClr val="FF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Om ordning og gransking av stikk</a:t>
            </a:r>
            <a:endParaRPr lang="nb-NO" dirty="0"/>
          </a:p>
        </p:txBody>
      </p:sp>
      <p:sp>
        <p:nvSpPr>
          <p:cNvPr id="5" name="Plassholder for innhold 4"/>
          <p:cNvSpPr>
            <a:spLocks noGrp="1"/>
          </p:cNvSpPr>
          <p:nvPr>
            <p:ph idx="1"/>
          </p:nvPr>
        </p:nvSpPr>
        <p:spPr>
          <a:xfrm>
            <a:off x="539750" y="1916832"/>
            <a:ext cx="8280400" cy="4102968"/>
          </a:xfrm>
        </p:spPr>
        <p:txBody>
          <a:bodyPr/>
          <a:lstStyle/>
          <a:p>
            <a:pPr algn="l"/>
            <a:r>
              <a:rPr lang="nb-NO" sz="2800" dirty="0" smtClean="0"/>
              <a:t>Det kan bli uklarhet om antall stikk, om det er </a:t>
            </a:r>
            <a:r>
              <a:rPr lang="nb-NO" sz="2800" dirty="0" err="1" smtClean="0"/>
              <a:t>revoke</a:t>
            </a:r>
            <a:r>
              <a:rPr lang="nb-NO" sz="2800" dirty="0" smtClean="0"/>
              <a:t> eller ikke, om hvorfor en spiller har et kort igjen osv.</a:t>
            </a:r>
          </a:p>
          <a:p>
            <a:pPr algn="l"/>
            <a:r>
              <a:rPr lang="nb-NO" sz="2800" dirty="0" smtClean="0"/>
              <a:t>§ 65 gir reglene for ordning av stikkene. </a:t>
            </a:r>
          </a:p>
          <a:p>
            <a:pPr lvl="1" algn="l"/>
            <a:r>
              <a:rPr lang="nb-NO" sz="2000" dirty="0" smtClean="0"/>
              <a:t>Merk at 65D fratar rotekoppene rettigheter.</a:t>
            </a:r>
          </a:p>
          <a:p>
            <a:pPr algn="l"/>
            <a:r>
              <a:rPr lang="nb-NO" sz="2800" dirty="0" smtClean="0"/>
              <a:t>§ 66 gir regler for gransking av stikk både under og etter spillet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6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 67 Irregulære stikk – </a:t>
            </a:r>
          </a:p>
        </p:txBody>
      </p:sp>
      <p:sp>
        <p:nvSpPr>
          <p:cNvPr id="5" name="Content Placeholder 4"/>
          <p:cNvSpPr>
            <a:spLocks noGrp="1"/>
          </p:cNvSpPr>
          <p:nvPr>
            <p:ph idx="1"/>
          </p:nvPr>
        </p:nvSpPr>
        <p:spPr/>
        <p:txBody>
          <a:bodyPr/>
          <a:lstStyle/>
          <a:p>
            <a:pPr algn="l"/>
            <a:r>
              <a:rPr lang="nb-NO" dirty="0" smtClean="0"/>
              <a:t>Nå </a:t>
            </a:r>
            <a:r>
              <a:rPr lang="nb-NO" dirty="0"/>
              <a:t>driver du med åstedsgransking, du får bare håpe at alle har orden i stikkene </a:t>
            </a:r>
            <a:r>
              <a:rPr lang="nb-NO" dirty="0" smtClean="0"/>
              <a:t>sine.</a:t>
            </a:r>
          </a:p>
          <a:p>
            <a:pPr algn="l"/>
            <a:r>
              <a:rPr lang="nb-NO" dirty="0" smtClean="0"/>
              <a:t>Reglene er klare, men du må lese dem mens du klarlegger fakta slik at du dømmer rett.</a:t>
            </a:r>
            <a:r>
              <a:rPr lang="nb-NO" dirty="0"/>
              <a:t/>
            </a:r>
            <a:br>
              <a:rPr lang="nb-NO" dirty="0"/>
            </a:br>
            <a:endParaRPr lang="nb-NO"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46339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 68 krav og avståelser</a:t>
            </a:r>
            <a:endParaRPr lang="nb-NO" dirty="0"/>
          </a:p>
        </p:txBody>
      </p:sp>
      <p:sp>
        <p:nvSpPr>
          <p:cNvPr id="3" name="Plassholder for innhold 2"/>
          <p:cNvSpPr>
            <a:spLocks noGrp="1"/>
          </p:cNvSpPr>
          <p:nvPr>
            <p:ph idx="1"/>
          </p:nvPr>
        </p:nvSpPr>
        <p:spPr>
          <a:xfrm>
            <a:off x="539750" y="1772816"/>
            <a:ext cx="8280400" cy="4608512"/>
          </a:xfrm>
        </p:spPr>
        <p:txBody>
          <a:bodyPr/>
          <a:lstStyle/>
          <a:p>
            <a:pPr algn="l"/>
            <a:r>
              <a:rPr lang="nb-NO" sz="2800" dirty="0" smtClean="0"/>
              <a:t>Beskrivelse av når det er et krav eller en avståelse</a:t>
            </a:r>
          </a:p>
          <a:p>
            <a:pPr algn="l"/>
            <a:r>
              <a:rPr lang="nb-NO" sz="2800" dirty="0" smtClean="0"/>
              <a:t>Hvilke krav som settes til at et krav eller avståelse lett skal bli vurdert. (dersom en motspiller avstår stikk så kan hans makker protestere og da er det ingen avståelse ,men det er trolig UI</a:t>
            </a:r>
          </a:p>
          <a:p>
            <a:pPr algn="l"/>
            <a:r>
              <a:rPr lang="nb-NO" sz="2800" dirty="0" smtClean="0"/>
              <a:t>Regler for hvordan du skal vurdere saken.</a:t>
            </a:r>
          </a:p>
          <a:p>
            <a:pPr lvl="1" algn="l"/>
            <a:r>
              <a:rPr lang="nb-NO" sz="2800" dirty="0" smtClean="0"/>
              <a:t>Det skal redegjøres for kravet. </a:t>
            </a:r>
          </a:p>
          <a:p>
            <a:pPr lvl="1" algn="l"/>
            <a:r>
              <a:rPr lang="nb-NO" sz="2800" dirty="0" smtClean="0"/>
              <a:t>Spillet opphører </a:t>
            </a:r>
          </a:p>
          <a:p>
            <a:pPr lvl="1" algn="l"/>
            <a:r>
              <a:rPr lang="nb-NO" sz="2800" dirty="0" smtClean="0"/>
              <a:t>TL etterprøver kravet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b-NO" sz="2800" dirty="0" smtClean="0"/>
              <a:t>§ 69 Etablert enighet om at kravet godkjennes</a:t>
            </a:r>
            <a:endParaRPr lang="nb-NO" sz="2800" dirty="0"/>
          </a:p>
        </p:txBody>
      </p:sp>
      <p:sp>
        <p:nvSpPr>
          <p:cNvPr id="6" name="Content Placeholder 5"/>
          <p:cNvSpPr>
            <a:spLocks noGrp="1"/>
          </p:cNvSpPr>
          <p:nvPr>
            <p:ph idx="1"/>
          </p:nvPr>
        </p:nvSpPr>
        <p:spPr/>
        <p:txBody>
          <a:bodyPr/>
          <a:lstStyle/>
          <a:p>
            <a:pPr algn="l"/>
            <a:r>
              <a:rPr lang="nb-NO" dirty="0" smtClean="0"/>
              <a:t>Mappen scores som det er enighet om</a:t>
            </a:r>
          </a:p>
          <a:p>
            <a:pPr algn="l"/>
            <a:r>
              <a:rPr lang="nb-NO" dirty="0" smtClean="0"/>
              <a:t>Dersom en side bestrider krave innen fristen i 79 C (før spillet legges i mappen) skal et stikk som de som protesterer sannsynligvis ville ha vunnet overføres.</a:t>
            </a:r>
            <a:endParaRPr lang="nb-NO"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016266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5536" y="332656"/>
            <a:ext cx="8424862" cy="914400"/>
          </a:xfrm>
        </p:spPr>
        <p:txBody>
          <a:bodyPr/>
          <a:lstStyle/>
          <a:p>
            <a:r>
              <a:rPr lang="nb-NO" dirty="0" smtClean="0"/>
              <a:t>Spesielle systemavtaler</a:t>
            </a:r>
            <a:endParaRPr lang="nb-NO" dirty="0"/>
          </a:p>
        </p:txBody>
      </p:sp>
      <p:sp>
        <p:nvSpPr>
          <p:cNvPr id="6" name="Content Placeholder 5"/>
          <p:cNvSpPr>
            <a:spLocks noGrp="1"/>
          </p:cNvSpPr>
          <p:nvPr>
            <p:ph idx="1"/>
          </p:nvPr>
        </p:nvSpPr>
        <p:spPr>
          <a:xfrm>
            <a:off x="539552" y="1412776"/>
            <a:ext cx="8280400" cy="4536504"/>
          </a:xfrm>
        </p:spPr>
        <p:txBody>
          <a:bodyPr/>
          <a:lstStyle/>
          <a:p>
            <a:pPr algn="l"/>
            <a:r>
              <a:rPr lang="nb-NO" dirty="0"/>
              <a:t>§ 40 B</a:t>
            </a:r>
          </a:p>
          <a:p>
            <a:pPr lvl="1" algn="l"/>
            <a:r>
              <a:rPr lang="nb-NO" sz="1800" dirty="0"/>
              <a:t>Spesielle systemavtaler betyr i Norge alle kunstige meldinger og alle konvensjoner.</a:t>
            </a:r>
          </a:p>
          <a:p>
            <a:pPr lvl="1" algn="l"/>
            <a:r>
              <a:rPr lang="nb-NO" sz="1800" dirty="0"/>
              <a:t>Gjennom reglementer og bestemmelser regulerer NBF dette</a:t>
            </a:r>
          </a:p>
          <a:p>
            <a:pPr lvl="2" algn="l"/>
            <a:r>
              <a:rPr lang="nb-NO" sz="1800" dirty="0"/>
              <a:t>Bestemmelser om tillatte meldesystemer</a:t>
            </a:r>
          </a:p>
          <a:p>
            <a:pPr lvl="2" algn="l"/>
            <a:r>
              <a:rPr lang="nb-NO" sz="1800" dirty="0"/>
              <a:t>Bestemmelser om utforming av systemkort og tilleggsark</a:t>
            </a:r>
          </a:p>
          <a:p>
            <a:pPr lvl="2" algn="l"/>
            <a:r>
              <a:rPr lang="nb-NO" sz="1800" dirty="0"/>
              <a:t>Bestemmelser om bruk av systemkort</a:t>
            </a:r>
          </a:p>
          <a:p>
            <a:pPr lvl="1" algn="l"/>
            <a:r>
              <a:rPr lang="nb-NO" sz="1800" dirty="0"/>
              <a:t>I oppklaringsperioden </a:t>
            </a:r>
            <a:r>
              <a:rPr lang="nb-NO" sz="1800" dirty="0" smtClean="0"/>
              <a:t>(tiden </a:t>
            </a:r>
            <a:r>
              <a:rPr lang="nb-NO" sz="1800" dirty="0"/>
              <a:t>fra meldingene er slutt til utspillet blir </a:t>
            </a:r>
            <a:r>
              <a:rPr lang="nb-NO" sz="1800" dirty="0" smtClean="0"/>
              <a:t>snudd) </a:t>
            </a:r>
            <a:r>
              <a:rPr lang="nb-NO" sz="1800" dirty="0"/>
              <a:t>kan spillefører / blindemann se på </a:t>
            </a:r>
            <a:r>
              <a:rPr lang="nb-NO" sz="1800" dirty="0" smtClean="0"/>
              <a:t>sitt eget </a:t>
            </a:r>
            <a:r>
              <a:rPr lang="nb-NO" sz="1800" dirty="0"/>
              <a:t>systemkort for å kontrollere at det er gitt rett </a:t>
            </a:r>
            <a:r>
              <a:rPr lang="nb-NO" sz="1800" dirty="0" smtClean="0"/>
              <a:t>forklaringer. </a:t>
            </a:r>
          </a:p>
          <a:p>
            <a:pPr lvl="1" algn="l"/>
            <a:r>
              <a:rPr lang="nb-NO" sz="1800" dirty="0" smtClean="0"/>
              <a:t>Plikten </a:t>
            </a:r>
            <a:r>
              <a:rPr lang="nb-NO" sz="1800" dirty="0"/>
              <a:t>til å korrigere feil egne forklaringer  er viktig. </a:t>
            </a:r>
            <a:endParaRPr lang="nb-NO" sz="1800" dirty="0" smtClean="0"/>
          </a:p>
          <a:p>
            <a:pPr lvl="2" algn="l"/>
            <a:r>
              <a:rPr lang="nb-NO" sz="1800" b="1" dirty="0" smtClean="0"/>
              <a:t>Spillefører </a:t>
            </a:r>
            <a:r>
              <a:rPr lang="nb-NO" sz="1800" b="1" dirty="0"/>
              <a:t>og blindemann skal gjøre det i </a:t>
            </a:r>
            <a:r>
              <a:rPr lang="nb-NO" sz="1800" b="1" dirty="0" smtClean="0"/>
              <a:t>oppklaringsperioden. </a:t>
            </a:r>
          </a:p>
          <a:p>
            <a:pPr lvl="2" algn="l"/>
            <a:r>
              <a:rPr lang="nb-NO" sz="1800" b="1" dirty="0" smtClean="0"/>
              <a:t>Motspillerne skal vente til spillet er slutt.</a:t>
            </a:r>
            <a:endParaRPr lang="nb-NO" sz="1800" b="1"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235681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b-NO" dirty="0" smtClean="0"/>
              <a:t>§ 70 setter reglene for krav som ikke blir godtatt</a:t>
            </a:r>
            <a:endParaRPr lang="nb-NO" dirty="0"/>
          </a:p>
        </p:txBody>
      </p:sp>
      <p:sp>
        <p:nvSpPr>
          <p:cNvPr id="6" name="Content Placeholder 5"/>
          <p:cNvSpPr>
            <a:spLocks noGrp="1"/>
          </p:cNvSpPr>
          <p:nvPr>
            <p:ph idx="1"/>
          </p:nvPr>
        </p:nvSpPr>
        <p:spPr>
          <a:xfrm>
            <a:off x="467544" y="2060848"/>
            <a:ext cx="8280400" cy="4320480"/>
          </a:xfrm>
        </p:spPr>
        <p:txBody>
          <a:bodyPr/>
          <a:lstStyle/>
          <a:p>
            <a:pPr algn="l"/>
            <a:r>
              <a:rPr lang="nb-NO" dirty="0" smtClean="0"/>
              <a:t>Redegjørelsen vurderes</a:t>
            </a:r>
          </a:p>
          <a:p>
            <a:pPr algn="l"/>
            <a:r>
              <a:rPr lang="nb-NO" dirty="0" smtClean="0"/>
              <a:t>3 krav som alle må være oppfylt for at en gjenværende trumf skal gi stikk</a:t>
            </a:r>
          </a:p>
          <a:p>
            <a:pPr algn="l"/>
            <a:r>
              <a:rPr lang="nb-NO" dirty="0" smtClean="0"/>
              <a:t>Ikke tillatt å endre spilleplan</a:t>
            </a:r>
          </a:p>
          <a:p>
            <a:pPr algn="l"/>
            <a:r>
              <a:rPr lang="nb-NO" dirty="0" smtClean="0"/>
              <a:t>TL fører kortene og spiller ikke exellent, men det som kan kalles slurvete dersom redegjørelsen ikke sier hvordan kortene skal spilles</a:t>
            </a:r>
            <a:endParaRPr lang="nb-NO"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004738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b-NO" dirty="0" smtClean="0"/>
              <a:t>§ 71 Annullering av avståelse</a:t>
            </a:r>
            <a:endParaRPr lang="nb-NO" dirty="0"/>
          </a:p>
        </p:txBody>
      </p:sp>
      <p:sp>
        <p:nvSpPr>
          <p:cNvPr id="6" name="Content Placeholder 5"/>
          <p:cNvSpPr>
            <a:spLocks noGrp="1"/>
          </p:cNvSpPr>
          <p:nvPr>
            <p:ph idx="1"/>
          </p:nvPr>
        </p:nvSpPr>
        <p:spPr>
          <a:xfrm>
            <a:off x="467544" y="1772816"/>
            <a:ext cx="8280400" cy="4608512"/>
          </a:xfrm>
        </p:spPr>
        <p:txBody>
          <a:bodyPr/>
          <a:lstStyle/>
          <a:p>
            <a:pPr algn="l"/>
            <a:r>
              <a:rPr lang="nb-NO" sz="2800" dirty="0" smtClean="0"/>
              <a:t>Fristen i § 79C er et noe upresist uttrykk. F.eks i lagkamp så kan revoke og andre feil bli avslørt ved sammenligning. Endringskravet er nå mye strengere.</a:t>
            </a:r>
          </a:p>
          <a:p>
            <a:pPr algn="l"/>
            <a:r>
              <a:rPr lang="nb-NO" sz="2800" dirty="0" smtClean="0"/>
              <a:t>71.2 hvis </a:t>
            </a:r>
            <a:r>
              <a:rPr lang="nb-NO" sz="2800" dirty="0"/>
              <a:t>en spiller har avgitt et stikk ikke kunne tapes ved noe normalt </a:t>
            </a:r>
            <a:r>
              <a:rPr lang="nb-NO" sz="2800" dirty="0" smtClean="0"/>
              <a:t>spill </a:t>
            </a:r>
            <a:r>
              <a:rPr lang="nb-NO" sz="2800" dirty="0"/>
              <a:t>av de kortene som er igjen</a:t>
            </a:r>
            <a:r>
              <a:rPr lang="nb-NO" sz="2800" dirty="0" smtClean="0"/>
              <a:t>.</a:t>
            </a:r>
          </a:p>
          <a:p>
            <a:pPr algn="l"/>
            <a:r>
              <a:rPr lang="nb-NO" sz="2800" dirty="0" smtClean="0"/>
              <a:t>69. B2 hvis </a:t>
            </a:r>
            <a:r>
              <a:rPr lang="nb-NO" sz="2800" dirty="0"/>
              <a:t>en spiller har godtatt tap av et stikk som hans side sannsynligvis ville ha vunnet ved fortsatt spill. Spillresultatet endres og et slikt stikk godskrives spillerens side</a:t>
            </a:r>
            <a:br>
              <a:rPr lang="nb-NO" sz="2800" dirty="0"/>
            </a:br>
            <a:endParaRPr lang="nb-NO"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752160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5329"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395536" y="404664"/>
            <a:ext cx="8424862" cy="914400"/>
          </a:xfrm>
        </p:spPr>
        <p:txBody>
          <a:bodyPr/>
          <a:lstStyle/>
          <a:p>
            <a:r>
              <a:rPr lang="nb-NO" sz="2800" dirty="0" smtClean="0"/>
              <a:t>Psykiske meldinger eller strekking av system</a:t>
            </a:r>
            <a:endParaRPr lang="nb-NO" sz="2800" dirty="0"/>
          </a:p>
        </p:txBody>
      </p:sp>
      <p:sp>
        <p:nvSpPr>
          <p:cNvPr id="6" name="Plassholder for innhold 5"/>
          <p:cNvSpPr>
            <a:spLocks noGrp="1"/>
          </p:cNvSpPr>
          <p:nvPr>
            <p:ph idx="1"/>
          </p:nvPr>
        </p:nvSpPr>
        <p:spPr>
          <a:xfrm>
            <a:off x="539552" y="1268760"/>
            <a:ext cx="8280400" cy="5184576"/>
          </a:xfrm>
        </p:spPr>
        <p:txBody>
          <a:bodyPr/>
          <a:lstStyle/>
          <a:p>
            <a:pPr algn="l"/>
            <a:r>
              <a:rPr lang="nb-NO" dirty="0" smtClean="0"/>
              <a:t>Psykisk melding </a:t>
            </a:r>
          </a:p>
          <a:p>
            <a:pPr lvl="1" algn="l"/>
            <a:r>
              <a:rPr lang="nb-NO" dirty="0" smtClean="0"/>
              <a:t>En frivillig avgitt melding som gir </a:t>
            </a:r>
            <a:r>
              <a:rPr lang="nb-NO" sz="1800" b="1" dirty="0" smtClean="0"/>
              <a:t>et svært villedende bilde </a:t>
            </a:r>
            <a:r>
              <a:rPr lang="nb-NO" dirty="0" smtClean="0"/>
              <a:t>av hånden. </a:t>
            </a:r>
          </a:p>
          <a:p>
            <a:pPr lvl="2" algn="l"/>
            <a:r>
              <a:rPr lang="nb-NO" dirty="0" smtClean="0"/>
              <a:t>Det må gjelde styrke og/eller fordeling.</a:t>
            </a:r>
          </a:p>
          <a:p>
            <a:pPr lvl="2" algn="l"/>
            <a:r>
              <a:rPr lang="nb-NO" dirty="0" smtClean="0"/>
              <a:t>Det å «strekke systemet» systemet med et poeng/kort eller to mer eller mindre enn deklarert er ikke en psykisk melding, det er en endring av systemet.</a:t>
            </a:r>
          </a:p>
          <a:p>
            <a:pPr lvl="1" algn="l"/>
            <a:r>
              <a:rPr lang="nb-NO" dirty="0" smtClean="0"/>
              <a:t>Meldingen må være like overraskende for makker som for motparten.</a:t>
            </a:r>
          </a:p>
          <a:p>
            <a:pPr lvl="1" algn="l"/>
            <a:r>
              <a:rPr lang="nb-NO" dirty="0" smtClean="0"/>
              <a:t>Systemet må ikke være slik at det beskytter meldingen. </a:t>
            </a:r>
          </a:p>
          <a:p>
            <a:pPr lvl="2" algn="l"/>
            <a:r>
              <a:rPr lang="nb-NO" dirty="0" smtClean="0"/>
              <a:t>«Beskytte meldingen» betyr at den kan avgis uten risiko for egen side og være villedende for motparten.</a:t>
            </a:r>
          </a:p>
          <a:p>
            <a:pPr lvl="1" algn="l"/>
            <a:r>
              <a:rPr lang="nb-NO" dirty="0" smtClean="0"/>
              <a:t>Dersom makker tar høyde for at det kan være en psykisk melding eller har grunn til å forvente at det er en psykisk melding så er det en makkeavtale. </a:t>
            </a:r>
          </a:p>
          <a:p>
            <a:pPr lvl="2" algn="l"/>
            <a:r>
              <a:rPr lang="nb-NO" dirty="0" smtClean="0"/>
              <a:t>Makkeravtalen skal dersom den er tillatt i norske regler forklares.</a:t>
            </a:r>
          </a:p>
          <a:p>
            <a:pPr lvl="2" algn="l"/>
            <a:r>
              <a:rPr lang="nb-NO" dirty="0" smtClean="0"/>
              <a:t>Er avtalen tillatt bruk av HUK skal et skriftlig forslag til forsvar legges frem. </a:t>
            </a:r>
          </a:p>
          <a:p>
            <a:pPr lvl="2" algn="l"/>
            <a:r>
              <a:rPr lang="nb-NO" dirty="0" smtClean="0"/>
              <a:t>Er avtalen forbudt  - vel så er den det.</a:t>
            </a:r>
          </a:p>
          <a:p>
            <a:pPr marL="914400" lvl="2" indent="0" algn="l">
              <a:buNone/>
            </a:pPr>
            <a:endParaRPr lang="nb-NO"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7544" y="548680"/>
            <a:ext cx="8424862" cy="914400"/>
          </a:xfrm>
        </p:spPr>
        <p:txBody>
          <a:bodyPr/>
          <a:lstStyle/>
          <a:p>
            <a:pPr lvl="2"/>
            <a:r>
              <a:rPr lang="nb-NO" dirty="0"/>
              <a:t>Strekking av </a:t>
            </a:r>
            <a:r>
              <a:rPr lang="nb-NO" dirty="0" smtClean="0"/>
              <a:t>system</a:t>
            </a:r>
            <a:endParaRPr lang="nb-NO" dirty="0"/>
          </a:p>
        </p:txBody>
      </p:sp>
      <p:sp>
        <p:nvSpPr>
          <p:cNvPr id="6" name="Content Placeholder 5"/>
          <p:cNvSpPr>
            <a:spLocks noGrp="1"/>
          </p:cNvSpPr>
          <p:nvPr>
            <p:ph idx="1"/>
          </p:nvPr>
        </p:nvSpPr>
        <p:spPr>
          <a:xfrm>
            <a:off x="611560" y="1412776"/>
            <a:ext cx="8280400" cy="4536504"/>
          </a:xfrm>
        </p:spPr>
        <p:txBody>
          <a:bodyPr/>
          <a:lstStyle/>
          <a:p>
            <a:pPr algn="l"/>
            <a:r>
              <a:rPr lang="nb-NO" sz="2400" dirty="0" smtClean="0"/>
              <a:t>En </a:t>
            </a:r>
            <a:r>
              <a:rPr lang="nb-NO" sz="2400" dirty="0"/>
              <a:t>frivillig melding som avviker mer fra deklarert systemavtale enn det som ”normalt” forventes (+-2hp eller – 1 kort) kan være en endring av makkeravtale, men det blir ofte akseptert</a:t>
            </a:r>
            <a:r>
              <a:rPr lang="nb-NO" sz="2400" dirty="0" smtClean="0"/>
              <a:t>.</a:t>
            </a:r>
          </a:p>
          <a:p>
            <a:pPr algn="l"/>
            <a:r>
              <a:rPr lang="nb-NO" sz="2400" b="1" dirty="0" smtClean="0"/>
              <a:t>Det </a:t>
            </a:r>
            <a:r>
              <a:rPr lang="nb-NO" sz="2400" b="1" dirty="0"/>
              <a:t>kan </a:t>
            </a:r>
            <a:r>
              <a:rPr lang="nb-NO" sz="2400" b="1" dirty="0" smtClean="0"/>
              <a:t>ikke </a:t>
            </a:r>
            <a:r>
              <a:rPr lang="nb-NO" sz="2400" b="1" dirty="0"/>
              <a:t>godkjennes at man </a:t>
            </a:r>
            <a:r>
              <a:rPr lang="nb-NO" sz="2400" b="1" dirty="0" smtClean="0"/>
              <a:t>«strekker» </a:t>
            </a:r>
            <a:r>
              <a:rPr lang="nb-NO" sz="2400" b="1" dirty="0"/>
              <a:t>systemet til meldinger som ikke er tillatt eller som er HUK.</a:t>
            </a:r>
          </a:p>
          <a:p>
            <a:pPr algn="l"/>
            <a:r>
              <a:rPr lang="nb-NO" sz="1800" dirty="0" smtClean="0"/>
              <a:t>For eksempel: Frivillig </a:t>
            </a:r>
            <a:r>
              <a:rPr lang="nb-NO" sz="1800" dirty="0"/>
              <a:t>melding som viser to farger der den ene er på 3 kort er HUK og </a:t>
            </a:r>
            <a:r>
              <a:rPr lang="nb-NO" sz="1800" dirty="0" smtClean="0"/>
              <a:t>dermed </a:t>
            </a:r>
            <a:r>
              <a:rPr lang="nb-NO" sz="1800" dirty="0"/>
              <a:t>gjenstand for særskilt varsling</a:t>
            </a:r>
            <a:r>
              <a:rPr lang="nb-NO" sz="2800" dirty="0"/>
              <a:t>. </a:t>
            </a:r>
            <a:endParaRPr lang="nb-NO" sz="2800" dirty="0" smtClean="0"/>
          </a:p>
          <a:p>
            <a:pPr algn="l"/>
            <a:r>
              <a:rPr lang="nb-NO" sz="2400" dirty="0" smtClean="0"/>
              <a:t>Dersom man kan åpne på entrinnet 8 hp så er ikke en åpning på 6-7 hp psykisk, men dersom man «aldri» har mindre enn 11 for en åpning så kan det å åpne med 5-6 være det en psykisk melding.</a:t>
            </a:r>
            <a:endParaRPr lang="nb-NO" sz="2400" dirty="0"/>
          </a:p>
          <a:p>
            <a:endParaRPr lang="nb-NO"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781748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395536" y="332656"/>
            <a:ext cx="8424862" cy="914400"/>
          </a:xfrm>
        </p:spPr>
        <p:txBody>
          <a:bodyPr/>
          <a:lstStyle/>
          <a:p>
            <a:r>
              <a:rPr lang="nb-NO" dirty="0" smtClean="0"/>
              <a:t>§ 41 Spillet begynner</a:t>
            </a:r>
            <a:endParaRPr lang="nb-NO" dirty="0"/>
          </a:p>
        </p:txBody>
      </p:sp>
      <p:sp>
        <p:nvSpPr>
          <p:cNvPr id="6" name="Plassholder for innhold 5"/>
          <p:cNvSpPr>
            <a:spLocks noGrp="1"/>
          </p:cNvSpPr>
          <p:nvPr>
            <p:ph idx="1"/>
          </p:nvPr>
        </p:nvSpPr>
        <p:spPr>
          <a:xfrm>
            <a:off x="539552" y="1196752"/>
            <a:ext cx="8280400" cy="5400600"/>
          </a:xfrm>
        </p:spPr>
        <p:txBody>
          <a:bodyPr/>
          <a:lstStyle/>
          <a:p>
            <a:pPr algn="l"/>
            <a:r>
              <a:rPr lang="nb-NO" sz="2400" dirty="0" smtClean="0"/>
              <a:t>Utspillet legges på bordet med fremsiden ned.</a:t>
            </a:r>
          </a:p>
          <a:p>
            <a:pPr lvl="1" algn="l"/>
            <a:r>
              <a:rPr lang="nb-NO" sz="1600" dirty="0" smtClean="0"/>
              <a:t>Kan bare trekkes tilbake etter tillatelse fra TL</a:t>
            </a:r>
          </a:p>
          <a:p>
            <a:pPr algn="l"/>
            <a:r>
              <a:rPr lang="nb-NO" sz="2400" dirty="0" smtClean="0"/>
              <a:t>Gjentakelse av meldingene m.m. ”Oppklaringsperioden”</a:t>
            </a:r>
          </a:p>
          <a:p>
            <a:pPr lvl="1" algn="l"/>
            <a:r>
              <a:rPr lang="nb-NO" sz="1600" dirty="0" smtClean="0"/>
              <a:t>Meldekortene </a:t>
            </a:r>
            <a:r>
              <a:rPr lang="nb-NO" sz="1600" dirty="0"/>
              <a:t>skal fortsatt </a:t>
            </a:r>
            <a:r>
              <a:rPr lang="nb-NO" sz="1600" dirty="0" smtClean="0"/>
              <a:t>ligge på bordet så alle kan se dem.</a:t>
            </a:r>
          </a:p>
          <a:p>
            <a:pPr lvl="1" algn="l"/>
            <a:r>
              <a:rPr lang="nb-NO" sz="1600" dirty="0" smtClean="0"/>
              <a:t>Motspillere og spillefører kan spørre om betydningen av meldinger.</a:t>
            </a:r>
          </a:p>
          <a:p>
            <a:pPr lvl="1" algn="l"/>
            <a:r>
              <a:rPr lang="nb-NO" sz="1600" dirty="0" smtClean="0"/>
              <a:t>Spillefører og Blindemann (og bare de) korrigerer makkers feil forklaringer av systemavtalene, TL tilkalles for å korrigere etter at feil er avdekket.</a:t>
            </a:r>
          </a:p>
          <a:p>
            <a:pPr algn="l"/>
            <a:r>
              <a:rPr lang="nb-NO" sz="2400" dirty="0" smtClean="0"/>
              <a:t>Utspillet snues, perioden er slutt meldekortene legges tilbake i boksen og blindemann legger ned sine kort </a:t>
            </a:r>
            <a:r>
              <a:rPr lang="nb-NO" sz="1600" dirty="0" smtClean="0"/>
              <a:t>(nedenstående er gjeldende lov, uten straffebestemmelser men påpek det gjerne</a:t>
            </a:r>
            <a:r>
              <a:rPr lang="nb-NO" sz="2800" dirty="0" smtClean="0"/>
              <a:t>)</a:t>
            </a:r>
          </a:p>
          <a:p>
            <a:pPr lvl="1" algn="l"/>
            <a:r>
              <a:rPr lang="nb-NO" sz="2000" b="1" dirty="0" smtClean="0"/>
              <a:t>Blindemann legger sin hånd ned på bordet foran seg med fremsiden opp, sortert i farger. </a:t>
            </a:r>
          </a:p>
          <a:p>
            <a:pPr lvl="1" algn="l"/>
            <a:r>
              <a:rPr lang="nb-NO" sz="2000" b="1" dirty="0" smtClean="0"/>
              <a:t>Fargene legges med kortene i synkende rangering i rekker som ligger med lengderetningen mot spilleføreren </a:t>
            </a:r>
          </a:p>
          <a:p>
            <a:pPr lvl="1" algn="l"/>
            <a:r>
              <a:rPr lang="nb-NO" sz="2000" b="1" dirty="0" smtClean="0"/>
              <a:t>Trumfen legges lengst til høyre for blindemann</a:t>
            </a:r>
            <a:r>
              <a:rPr lang="nb-NO" sz="2000" dirty="0" smtClean="0"/>
              <a:t>. </a:t>
            </a:r>
            <a:endParaRPr lang="nb-NO" sz="20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9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467544" y="332656"/>
            <a:ext cx="8424862" cy="792088"/>
          </a:xfrm>
        </p:spPr>
        <p:txBody>
          <a:bodyPr/>
          <a:lstStyle/>
          <a:p>
            <a:r>
              <a:rPr lang="nb-NO" dirty="0" smtClean="0"/>
              <a:t>§ 42 og § 43 Om blindemann</a:t>
            </a:r>
            <a:endParaRPr lang="nb-NO" dirty="0"/>
          </a:p>
        </p:txBody>
      </p:sp>
      <p:sp>
        <p:nvSpPr>
          <p:cNvPr id="6" name="Plassholder for innhold 5"/>
          <p:cNvSpPr>
            <a:spLocks noGrp="1"/>
          </p:cNvSpPr>
          <p:nvPr>
            <p:ph idx="1"/>
          </p:nvPr>
        </p:nvSpPr>
        <p:spPr>
          <a:xfrm>
            <a:off x="539552" y="1124744"/>
            <a:ext cx="8280400" cy="5328592"/>
          </a:xfrm>
        </p:spPr>
        <p:txBody>
          <a:bodyPr/>
          <a:lstStyle/>
          <a:p>
            <a:pPr algn="l"/>
            <a:r>
              <a:rPr lang="nb-NO" dirty="0" smtClean="0"/>
              <a:t>Alltid (tapes ikke ved bytte av kort) </a:t>
            </a:r>
          </a:p>
          <a:p>
            <a:pPr algn="l"/>
            <a:r>
              <a:rPr lang="nb-NO" sz="1600" dirty="0" smtClean="0"/>
              <a:t>Blindemann har rett til, i </a:t>
            </a:r>
            <a:r>
              <a:rPr lang="nb-NO" sz="1600" dirty="0" err="1" smtClean="0"/>
              <a:t>TLs</a:t>
            </a:r>
            <a:r>
              <a:rPr lang="nb-NO" sz="1600" dirty="0" smtClean="0"/>
              <a:t> nærvær, å gi informasjon om fakta eller om lovene. </a:t>
            </a:r>
          </a:p>
          <a:p>
            <a:pPr algn="l"/>
            <a:r>
              <a:rPr lang="nb-NO" sz="1600" dirty="0" smtClean="0"/>
              <a:t>Blindemann kan holde telling på vunne og avgitte stikk. </a:t>
            </a:r>
            <a:r>
              <a:rPr lang="nb-NO" sz="1600" i="1" dirty="0" smtClean="0"/>
              <a:t>(men ikke forsøke å vise spillefører at han har markert feil  noen stikk tilbake)</a:t>
            </a:r>
          </a:p>
          <a:p>
            <a:pPr algn="l"/>
            <a:r>
              <a:rPr lang="nb-NO" sz="1600" dirty="0" smtClean="0"/>
              <a:t>Blindemann spiller sine egne kort som spilleførerens hjelper og etter dennes instrukser (hvis blindemann antyder eller foreslår et spill, se </a:t>
            </a:r>
            <a:r>
              <a:rPr lang="nb-NO" sz="1600" dirty="0" smtClean="0">
                <a:hlinkClick r:id="rId4"/>
              </a:rPr>
              <a:t>§ 45F</a:t>
            </a:r>
            <a:r>
              <a:rPr lang="nb-NO" sz="1600" dirty="0" smtClean="0"/>
              <a:t>). </a:t>
            </a:r>
          </a:p>
          <a:p>
            <a:pPr algn="l"/>
            <a:r>
              <a:rPr lang="nb-NO" sz="1600" dirty="0" smtClean="0"/>
              <a:t>Ikke påtale en uregelmessighet under spillet. </a:t>
            </a:r>
            <a:r>
              <a:rPr lang="nb-NO" sz="1600" i="1" dirty="0" smtClean="0"/>
              <a:t>(han kan tilkalle TL dersom en uregelmessighet er påpekt av en annen spiller)</a:t>
            </a:r>
          </a:p>
          <a:p>
            <a:pPr algn="l"/>
            <a:r>
              <a:rPr lang="nb-NO" sz="1600" dirty="0" smtClean="0"/>
              <a:t>Ikke delta i spillet med kommentarer eller forslag til spillefører.</a:t>
            </a:r>
            <a:br>
              <a:rPr lang="nb-NO" sz="1600" dirty="0" smtClean="0"/>
            </a:br>
            <a:endParaRPr lang="nb-NO" sz="1600" dirty="0" smtClean="0"/>
          </a:p>
          <a:p>
            <a:pPr algn="l"/>
            <a:r>
              <a:rPr lang="nb-NO" sz="2400" dirty="0" smtClean="0"/>
              <a:t>Rettigheter som tapes hvis blindemann har sett spilleførers kort, eller på eget initiativ har sett en motstanders kort.</a:t>
            </a:r>
          </a:p>
          <a:p>
            <a:pPr lvl="1" algn="l"/>
            <a:r>
              <a:rPr lang="nb-NO" sz="1800" dirty="0" smtClean="0"/>
              <a:t>Spør om spilleførers revoke &gt;&gt;&gt; Spillefører må rette spillet og sone straffen</a:t>
            </a:r>
          </a:p>
          <a:p>
            <a:pPr lvl="1" algn="l"/>
            <a:r>
              <a:rPr lang="nb-NO" sz="1800" dirty="0" smtClean="0"/>
              <a:t>Påpeker en uregelmessighet hos motparten under spillet &gt;&gt;&gt; Ingen straff</a:t>
            </a:r>
          </a:p>
          <a:p>
            <a:pPr lvl="1" algn="l"/>
            <a:r>
              <a:rPr lang="nb-NO" sz="1800" dirty="0" smtClean="0"/>
              <a:t>Advarer mot spill fra feil hånd &gt;&gt;&gt;  Motparten kan velge fra hvilken hånd det skal spilles</a:t>
            </a:r>
          </a:p>
          <a:p>
            <a:pPr lvl="1" algn="l"/>
            <a:endParaRPr lang="nb-NO" sz="900" dirty="0" smtClean="0"/>
          </a:p>
          <a:p>
            <a:pPr algn="l"/>
            <a:endParaRPr lang="nb-NO" sz="1100" dirty="0" smtClean="0"/>
          </a:p>
          <a:p>
            <a:pPr lvl="1" algn="l"/>
            <a:endParaRPr lang="nb-NO"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260648"/>
            <a:ext cx="8424862" cy="914400"/>
          </a:xfrm>
        </p:spPr>
        <p:txBody>
          <a:bodyPr/>
          <a:lstStyle/>
          <a:p>
            <a:r>
              <a:rPr lang="nb-NO" sz="4400" dirty="0" smtClean="0"/>
              <a:t>§ 44 spillets gang</a:t>
            </a:r>
            <a:endParaRPr lang="nb-NO" sz="4400" dirty="0"/>
          </a:p>
        </p:txBody>
      </p:sp>
      <p:sp>
        <p:nvSpPr>
          <p:cNvPr id="5" name="Plassholder for innhold 4"/>
          <p:cNvSpPr>
            <a:spLocks noGrp="1"/>
          </p:cNvSpPr>
          <p:nvPr>
            <p:ph idx="1"/>
          </p:nvPr>
        </p:nvSpPr>
        <p:spPr>
          <a:xfrm>
            <a:off x="539552" y="1052736"/>
            <a:ext cx="8280400" cy="5256584"/>
          </a:xfrm>
        </p:spPr>
        <p:txBody>
          <a:bodyPr/>
          <a:lstStyle/>
          <a:p>
            <a:pPr algn="l"/>
            <a:r>
              <a:rPr lang="nb-NO" sz="4000" dirty="0" smtClean="0"/>
              <a:t>Beskriver korrekte rekkefølger i spillet. </a:t>
            </a:r>
          </a:p>
          <a:p>
            <a:pPr algn="l"/>
            <a:r>
              <a:rPr lang="nb-NO" sz="4000" dirty="0" smtClean="0"/>
              <a:t>Om plikten til å følge farge m.v.</a:t>
            </a:r>
          </a:p>
          <a:p>
            <a:pPr algn="l"/>
            <a:r>
              <a:rPr lang="nb-NO" sz="4000" dirty="0" smtClean="0"/>
              <a:t>NB!! Det skal alltid følges farge dersom det er mulig</a:t>
            </a:r>
            <a:endParaRPr lang="nb-NO" sz="40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467544" y="260648"/>
            <a:ext cx="8424862" cy="792088"/>
          </a:xfrm>
        </p:spPr>
        <p:txBody>
          <a:bodyPr/>
          <a:lstStyle/>
          <a:p>
            <a:r>
              <a:rPr lang="nb-NO" dirty="0" smtClean="0"/>
              <a:t>§ 45 Spilt kort</a:t>
            </a:r>
            <a:endParaRPr lang="nb-NO" dirty="0"/>
          </a:p>
        </p:txBody>
      </p:sp>
      <p:sp>
        <p:nvSpPr>
          <p:cNvPr id="6" name="Plassholder for innhold 5"/>
          <p:cNvSpPr>
            <a:spLocks noGrp="1"/>
          </p:cNvSpPr>
          <p:nvPr>
            <p:ph idx="1"/>
          </p:nvPr>
        </p:nvSpPr>
        <p:spPr>
          <a:xfrm>
            <a:off x="467544" y="1124744"/>
            <a:ext cx="8424936" cy="5328592"/>
          </a:xfrm>
        </p:spPr>
        <p:txBody>
          <a:bodyPr/>
          <a:lstStyle/>
          <a:p>
            <a:pPr algn="l"/>
            <a:r>
              <a:rPr lang="nb-NO" dirty="0" smtClean="0"/>
              <a:t>Her er det mange avgjørelser.</a:t>
            </a:r>
          </a:p>
          <a:p>
            <a:pPr lvl="1" algn="l"/>
            <a:r>
              <a:rPr lang="nb-NO" sz="2000" dirty="0" smtClean="0"/>
              <a:t>En </a:t>
            </a:r>
            <a:r>
              <a:rPr lang="nb-NO" sz="2000" b="1" dirty="0" smtClean="0"/>
              <a:t>motspillers</a:t>
            </a:r>
            <a:r>
              <a:rPr lang="nb-NO" sz="2000" dirty="0" smtClean="0"/>
              <a:t> kort som er holdt slik at det er mulig for hans makker å se fremsiden på det, må spilles til det aktuelle stikk (hvis motspilleren allerede har spilt et lovlig kort til det aktuelle stikk, se </a:t>
            </a:r>
            <a:r>
              <a:rPr lang="nb-NO" sz="2000" dirty="0" smtClean="0">
                <a:hlinkClick r:id=""/>
              </a:rPr>
              <a:t>§ 45E</a:t>
            </a:r>
            <a:r>
              <a:rPr lang="nb-NO" sz="2000" dirty="0" smtClean="0"/>
              <a:t>).  </a:t>
            </a:r>
            <a:r>
              <a:rPr lang="nb-NO" sz="2000" i="1" dirty="0" smtClean="0"/>
              <a:t>(dersom begge motspillerne ser det så er det normalt mulig for makker å se det)</a:t>
            </a:r>
          </a:p>
          <a:p>
            <a:pPr lvl="1" algn="l"/>
            <a:r>
              <a:rPr lang="nb-NO" sz="2000" dirty="0" smtClean="0"/>
              <a:t>Spilleføreren må spille et kort fra sin hånd hvis det er</a:t>
            </a:r>
            <a:br>
              <a:rPr lang="nb-NO" sz="2000" dirty="0" smtClean="0"/>
            </a:br>
            <a:r>
              <a:rPr lang="nb-NO" sz="2000" dirty="0" smtClean="0"/>
              <a:t>(a) holdt med fremsiden opp og har berørt eller nesten berørt bordet; eller</a:t>
            </a:r>
            <a:br>
              <a:rPr lang="nb-NO" sz="2000" dirty="0" smtClean="0"/>
            </a:br>
            <a:r>
              <a:rPr lang="nb-NO" sz="2000" dirty="0" smtClean="0"/>
              <a:t>(b) holdt en stund i en stilling som tyder på at det er blitt spilt. </a:t>
            </a:r>
          </a:p>
          <a:p>
            <a:pPr lvl="1" algn="l"/>
            <a:r>
              <a:rPr lang="nb-NO" sz="2000" dirty="0" smtClean="0"/>
              <a:t>Et kort hos blindemann må spilles hvis spilleføreren med overlegg har berørt det, unntatt når det gjøres for å ordne blindemanns kort, eller for å få tak i et kort som ligger over eller under et berørt kort. </a:t>
            </a:r>
          </a:p>
          <a:p>
            <a:pPr lvl="1" algn="l"/>
            <a:r>
              <a:rPr lang="nb-NO" sz="2000" dirty="0" smtClean="0"/>
              <a:t>a) Et kort må spilles dersom en spiller nevner det eller på annen måte angir at han har tenkt å spille det</a:t>
            </a:r>
            <a:r>
              <a:rPr lang="nb-NO" dirty="0" smtClean="0"/>
              <a:t>.</a:t>
            </a:r>
            <a:br>
              <a:rPr lang="nb-NO" dirty="0" smtClean="0"/>
            </a:br>
            <a:endParaRPr lang="nb-NO" dirty="0" smtClean="0"/>
          </a:p>
          <a:p>
            <a:pPr lvl="1" algn="l"/>
            <a:endParaRPr lang="nb-NO" i="1" dirty="0" smtClean="0"/>
          </a:p>
          <a:p>
            <a:pPr lvl="1" algn="l"/>
            <a:endParaRPr lang="nb-NO"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NBF">
  <a:themeElements>
    <a:clrScheme name="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fontScheme name="Echo">
      <a:majorFont>
        <a:latin typeface="Verdana"/>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Times New Roman" pitchFamily="18" charset="0"/>
          </a:defRPr>
        </a:defPPr>
      </a:lstStyle>
    </a:lnDef>
  </a:objectDefaults>
  <a:extraClrSchemeLst>
    <a:extraClrScheme>
      <a:clrScheme name="Echo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Echo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Echo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Echo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ho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ho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ho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Echo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Echo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NBF</Template>
  <TotalTime>6940</TotalTime>
  <Words>2633</Words>
  <Application>Microsoft Office PowerPoint</Application>
  <PresentationFormat>On-screen Show (4:3)</PresentationFormat>
  <Paragraphs>193</Paragraphs>
  <Slides>31</Slides>
  <Notes>2</Notes>
  <HiddenSlides>0</HiddenSlides>
  <MMClips>32</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NBF</vt:lpstr>
      <vt:lpstr>Kurs for turneringsledere Spillet</vt:lpstr>
      <vt:lpstr>Overgangen fra meldinger til spill</vt:lpstr>
      <vt:lpstr>Spesielle systemavtaler</vt:lpstr>
      <vt:lpstr>Psykiske meldinger eller strekking av system</vt:lpstr>
      <vt:lpstr>Strekking av system</vt:lpstr>
      <vt:lpstr>§ 41 Spillet begynner</vt:lpstr>
      <vt:lpstr>§ 42 og § 43 Om blindemann</vt:lpstr>
      <vt:lpstr>§ 44 spillets gang</vt:lpstr>
      <vt:lpstr>§ 45 Spilt kort</vt:lpstr>
      <vt:lpstr>§ 45C4b Kort angitt av vanvare</vt:lpstr>
      <vt:lpstr>§ 45 forts. Kort som er angitt eller feil spilt av blindemann og 5 kort i et stikk</vt:lpstr>
      <vt:lpstr>§ 46 spillefører ber om kort fra blindemann</vt:lpstr>
      <vt:lpstr>§ 47 trekke tilbake et spilt kort</vt:lpstr>
      <vt:lpstr>§ 48 Spillefører viser fram kort</vt:lpstr>
      <vt:lpstr>§ 49. Kort framvist av en motspiller</vt:lpstr>
      <vt:lpstr>§50 B: Stort  eller lite straffekort</vt:lpstr>
      <vt:lpstr>§ 50-52 Behandlingen av straffekort</vt:lpstr>
      <vt:lpstr>§ 53 Godta utspill utenfor tur</vt:lpstr>
      <vt:lpstr>§54 Åpent åpningsutspill utenfor tur</vt:lpstr>
      <vt:lpstr>§55 Spilleførers utspill utenfor tur som ikke blir godtatt</vt:lpstr>
      <vt:lpstr>§ 57 for tidlig utspill eller påspill</vt:lpstr>
      <vt:lpstr>§ 58 Samtidig spill</vt:lpstr>
      <vt:lpstr>§ 60 Spill etter ulovlig spill</vt:lpstr>
      <vt:lpstr>§ 61 til § 64 om Revoke</vt:lpstr>
      <vt:lpstr>Etablert Revoke</vt:lpstr>
      <vt:lpstr>Om ordning og gransking av stikk</vt:lpstr>
      <vt:lpstr>§ 67 Irregulære stikk – </vt:lpstr>
      <vt:lpstr>§ 68 krav og avståelser</vt:lpstr>
      <vt:lpstr>§ 69 Etablert enighet om at kravet godkjennes</vt:lpstr>
      <vt:lpstr>§ 70 setter reglene for krav som ikke blir godtatt</vt:lpstr>
      <vt:lpstr>§ 71 Annullering av avståelse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Kurs for turneringsledere Spillet</dc:title>
  <dc:creator>Pern</dc:creator>
  <cp:lastModifiedBy>Pern</cp:lastModifiedBy>
  <cp:revision>107</cp:revision>
  <dcterms:created xsi:type="dcterms:W3CDTF">2011-04-02T08:44:39Z</dcterms:created>
  <dcterms:modified xsi:type="dcterms:W3CDTF">2012-01-10T12:29:34Z</dcterms:modified>
</cp:coreProperties>
</file>