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handoutMasterIdLst>
    <p:handoutMasterId r:id="rId12"/>
  </p:handoutMasterIdLst>
  <p:sldIdLst>
    <p:sldId id="257" r:id="rId2"/>
    <p:sldId id="281" r:id="rId3"/>
    <p:sldId id="282" r:id="rId4"/>
    <p:sldId id="271" r:id="rId5"/>
    <p:sldId id="277" r:id="rId6"/>
    <p:sldId id="283" r:id="rId7"/>
    <p:sldId id="284" r:id="rId8"/>
    <p:sldId id="273" r:id="rId9"/>
    <p:sldId id="285" r:id="rId10"/>
    <p:sldId id="286" r:id="rId11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600"/>
    <a:srgbClr val="CC6600"/>
    <a:srgbClr val="FF9933"/>
    <a:srgbClr val="0CB30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202959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10: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30817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1: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3153000" y="4509000"/>
            <a:ext cx="3689063" cy="1160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dirty="0" smtClean="0">
                <a:latin typeface="Arial Black" pitchFamily="34" charset="0"/>
              </a:rPr>
              <a:t>Åpning 1 i farge</a:t>
            </a:r>
          </a:p>
          <a:p>
            <a:pPr marL="0" indent="0" algn="ctr">
              <a:buNone/>
            </a:pPr>
            <a:r>
              <a:rPr lang="sv-SE" dirty="0" smtClean="0">
                <a:latin typeface="Arial Black" pitchFamily="34" charset="0"/>
              </a:rPr>
              <a:t>Trumfhøyninger</a:t>
            </a:r>
            <a:endParaRPr lang="sv-SE" dirty="0">
              <a:latin typeface="Arial Black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</a:t>
            </a:r>
            <a:r>
              <a:rPr lang="sv-SE" sz="1800" dirty="0">
                <a:latin typeface="Arial Black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282018"/>
            <a:ext cx="9554546" cy="1089580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latin typeface="Arial Black" panose="020B0A04020102020204" pitchFamily="34" charset="0"/>
              </a:rPr>
              <a:t>Åpning 1 i minor og svarhåndens </a:t>
            </a:r>
            <a:br>
              <a:rPr lang="sv-SE" sz="3200" b="1" dirty="0" smtClean="0">
                <a:latin typeface="Arial Black" panose="020B0A04020102020204" pitchFamily="34" charset="0"/>
              </a:rPr>
            </a:br>
            <a:r>
              <a:rPr lang="sv-SE" sz="3200" b="1" dirty="0" smtClean="0">
                <a:latin typeface="Arial Black" panose="020B0A04020102020204" pitchFamily="34" charset="0"/>
              </a:rPr>
              <a:t>melding med trumfstøtte</a:t>
            </a:r>
            <a:endParaRPr lang="sv-SE" sz="3200" b="1" dirty="0">
              <a:latin typeface="Arial Black" panose="020B0A04020102020204" pitchFamily="34" charset="0"/>
            </a:endParaRPr>
          </a:p>
        </p:txBody>
      </p:sp>
      <p:sp>
        <p:nvSpPr>
          <p:cNvPr id="63" name="textruta 62"/>
          <p:cNvSpPr txBox="1"/>
          <p:nvPr/>
        </p:nvSpPr>
        <p:spPr>
          <a:xfrm>
            <a:off x="721495" y="1480879"/>
            <a:ext cx="1374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2687638" algn="l"/>
              </a:tabLst>
            </a:pPr>
            <a:r>
              <a:rPr lang="sv-SE" sz="2400" b="1" dirty="0"/>
              <a:t>Å</a:t>
            </a:r>
            <a:r>
              <a:rPr lang="sv-SE" sz="2400" b="1" dirty="0" smtClean="0"/>
              <a:t>pnings- </a:t>
            </a:r>
          </a:p>
          <a:p>
            <a:pPr algn="ctr">
              <a:tabLst>
                <a:tab pos="2687638" algn="l"/>
              </a:tabLst>
            </a:pPr>
            <a:r>
              <a:rPr lang="sv-SE" sz="2400" b="1" dirty="0" smtClean="0"/>
              <a:t>håndens</a:t>
            </a:r>
          </a:p>
          <a:p>
            <a:pPr algn="ctr">
              <a:tabLst>
                <a:tab pos="2687638" algn="l"/>
              </a:tabLst>
            </a:pPr>
            <a:r>
              <a:rPr lang="sv-SE" sz="2400" b="1" dirty="0" smtClean="0"/>
              <a:t>melding</a:t>
            </a:r>
            <a:endParaRPr lang="sv-SE" sz="2400" b="1" dirty="0"/>
          </a:p>
        </p:txBody>
      </p:sp>
      <p:cxnSp>
        <p:nvCxnSpPr>
          <p:cNvPr id="10" name="Rak 9"/>
          <p:cNvCxnSpPr/>
          <p:nvPr/>
        </p:nvCxnSpPr>
        <p:spPr>
          <a:xfrm>
            <a:off x="484294" y="2881507"/>
            <a:ext cx="859008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117"/>
          <p:cNvCxnSpPr/>
          <p:nvPr/>
        </p:nvCxnSpPr>
        <p:spPr>
          <a:xfrm>
            <a:off x="647444" y="6055612"/>
            <a:ext cx="859008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82254" y="3251169"/>
            <a:ext cx="1180349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/>
              <a:t>0-5 hp</a:t>
            </a:r>
          </a:p>
        </p:txBody>
      </p:sp>
      <p:sp>
        <p:nvSpPr>
          <p:cNvPr id="106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445346" y="3218013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2207490" y="3218013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8" name="Grupp 7"/>
          <p:cNvGrpSpPr/>
          <p:nvPr/>
        </p:nvGrpSpPr>
        <p:grpSpPr>
          <a:xfrm>
            <a:off x="675839" y="3368775"/>
            <a:ext cx="1376896" cy="2266915"/>
            <a:chOff x="675839" y="3368775"/>
            <a:chExt cx="1376896" cy="2266915"/>
          </a:xfrm>
        </p:grpSpPr>
        <p:sp>
          <p:nvSpPr>
            <p:cNvPr id="74" name="textruta 73"/>
            <p:cNvSpPr txBox="1"/>
            <p:nvPr/>
          </p:nvSpPr>
          <p:spPr>
            <a:xfrm>
              <a:off x="702438" y="3368775"/>
              <a:ext cx="12763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Svar-</a:t>
              </a:r>
            </a:p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håndens</a:t>
              </a:r>
            </a:p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melding</a:t>
              </a:r>
              <a:endParaRPr lang="sv-SE" sz="2400" b="1" dirty="0"/>
            </a:p>
          </p:txBody>
        </p:sp>
        <p:sp>
          <p:nvSpPr>
            <p:cNvPr id="76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675839" y="4534678"/>
              <a:ext cx="1376896" cy="11010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sz="2400" dirty="0" smtClean="0"/>
                <a:t>med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sz="2400" dirty="0"/>
                <a:t>5</a:t>
              </a:r>
              <a:r>
                <a:rPr lang="sv-SE" sz="2400" dirty="0" smtClean="0"/>
                <a:t>+trumf- støtte</a:t>
              </a:r>
            </a:p>
          </p:txBody>
        </p:sp>
      </p:grpSp>
      <p:sp>
        <p:nvSpPr>
          <p:cNvPr id="75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604022" y="1944860"/>
            <a:ext cx="2795154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/>
              <a:t>3</a:t>
            </a:r>
            <a:r>
              <a:rPr lang="sv-SE" sz="2400" dirty="0" smtClean="0"/>
              <a:t>+ minor, 12+ hp</a:t>
            </a:r>
          </a:p>
        </p:txBody>
      </p:sp>
      <p:grpSp>
        <p:nvGrpSpPr>
          <p:cNvPr id="45" name="Grupp 44"/>
          <p:cNvGrpSpPr/>
          <p:nvPr/>
        </p:nvGrpSpPr>
        <p:grpSpPr>
          <a:xfrm>
            <a:off x="3488869" y="1900264"/>
            <a:ext cx="770711" cy="432092"/>
            <a:chOff x="3069769" y="690589"/>
            <a:chExt cx="770711" cy="432092"/>
          </a:xfrm>
        </p:grpSpPr>
        <p:sp>
          <p:nvSpPr>
            <p:cNvPr id="4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069769" y="690589"/>
              <a:ext cx="770711" cy="432092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1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456741" y="796656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48" name="Grupp 47"/>
          <p:cNvGrpSpPr/>
          <p:nvPr/>
        </p:nvGrpSpPr>
        <p:grpSpPr>
          <a:xfrm>
            <a:off x="2303518" y="1904801"/>
            <a:ext cx="772422" cy="423019"/>
            <a:chOff x="4741918" y="720827"/>
            <a:chExt cx="772422" cy="423019"/>
          </a:xfrm>
        </p:grpSpPr>
        <p:sp>
          <p:nvSpPr>
            <p:cNvPr id="4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741918" y="720827"/>
              <a:ext cx="772422" cy="423019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1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0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31277" y="823996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17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479804" y="5311721"/>
            <a:ext cx="5162960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</a:tabLst>
            </a:pPr>
            <a:r>
              <a:rPr lang="sv-SE" sz="2400" dirty="0" smtClean="0"/>
              <a:t>16+ hp 	</a:t>
            </a:r>
            <a:r>
              <a:rPr lang="sv-SE" sz="2400" dirty="0" smtClean="0">
                <a:solidFill>
                  <a:srgbClr val="FF0000"/>
                </a:solidFill>
              </a:rPr>
              <a:t>Forslag til </a:t>
            </a:r>
            <a:r>
              <a:rPr lang="sv-SE" sz="2400" b="1" dirty="0" smtClean="0">
                <a:solidFill>
                  <a:srgbClr val="FF0000"/>
                </a:solidFill>
              </a:rPr>
              <a:t>sluttmelding</a:t>
            </a:r>
            <a:endParaRPr lang="sv-SE" sz="2400" dirty="0" smtClean="0">
              <a:solidFill>
                <a:srgbClr val="FF0000"/>
              </a:solidFill>
            </a:endParaRPr>
          </a:p>
        </p:txBody>
      </p:sp>
      <p:grpSp>
        <p:nvGrpSpPr>
          <p:cNvPr id="52" name="Grupp 51"/>
          <p:cNvGrpSpPr/>
          <p:nvPr/>
        </p:nvGrpSpPr>
        <p:grpSpPr>
          <a:xfrm>
            <a:off x="3436482" y="5267125"/>
            <a:ext cx="770711" cy="432092"/>
            <a:chOff x="3222169" y="1918256"/>
            <a:chExt cx="770711" cy="432092"/>
          </a:xfrm>
        </p:grpSpPr>
        <p:sp>
          <p:nvSpPr>
            <p:cNvPr id="5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1918256"/>
              <a:ext cx="770711" cy="432092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5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2024323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55" name="Grupp 54"/>
          <p:cNvGrpSpPr/>
          <p:nvPr/>
        </p:nvGrpSpPr>
        <p:grpSpPr>
          <a:xfrm>
            <a:off x="2227318" y="5271662"/>
            <a:ext cx="772422" cy="423019"/>
            <a:chOff x="4894318" y="1948494"/>
            <a:chExt cx="772422" cy="423019"/>
          </a:xfrm>
        </p:grpSpPr>
        <p:sp>
          <p:nvSpPr>
            <p:cNvPr id="5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1948494"/>
              <a:ext cx="772422" cy="423019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5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7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2051663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1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479803" y="4621057"/>
            <a:ext cx="3871095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</a:tabLst>
            </a:pPr>
            <a:r>
              <a:rPr lang="sv-SE" sz="2400" dirty="0" smtClean="0"/>
              <a:t>11-12 hp 	</a:t>
            </a: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58" name="Grupp 57"/>
          <p:cNvGrpSpPr/>
          <p:nvPr/>
        </p:nvGrpSpPr>
        <p:grpSpPr>
          <a:xfrm>
            <a:off x="3436482" y="4576461"/>
            <a:ext cx="770711" cy="432092"/>
            <a:chOff x="3222169" y="2756459"/>
            <a:chExt cx="770711" cy="432092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2756459"/>
              <a:ext cx="770711" cy="432092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3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2862526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64" name="Grupp 63"/>
          <p:cNvGrpSpPr/>
          <p:nvPr/>
        </p:nvGrpSpPr>
        <p:grpSpPr>
          <a:xfrm>
            <a:off x="2227318" y="4580998"/>
            <a:ext cx="772422" cy="423019"/>
            <a:chOff x="4894318" y="2786697"/>
            <a:chExt cx="772422" cy="423019"/>
          </a:xfrm>
        </p:grpSpPr>
        <p:sp>
          <p:nvSpPr>
            <p:cNvPr id="6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2786697"/>
              <a:ext cx="772422" cy="423019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3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6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2889866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13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26263" y="3930393"/>
            <a:ext cx="4048570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  <a:tab pos="5038725" algn="r"/>
              </a:tabLst>
            </a:pPr>
            <a:r>
              <a:rPr lang="sv-SE" sz="2400" dirty="0" smtClean="0"/>
              <a:t> 6-10 hp 	</a:t>
            </a: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67" name="Grupp 66"/>
          <p:cNvGrpSpPr/>
          <p:nvPr/>
        </p:nvGrpSpPr>
        <p:grpSpPr>
          <a:xfrm>
            <a:off x="3436482" y="3885797"/>
            <a:ext cx="770711" cy="432092"/>
            <a:chOff x="3222169" y="2756459"/>
            <a:chExt cx="770711" cy="432092"/>
          </a:xfrm>
        </p:grpSpPr>
        <p:sp>
          <p:nvSpPr>
            <p:cNvPr id="77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2756459"/>
              <a:ext cx="770711" cy="432092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8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2862526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79" name="Grupp 78"/>
          <p:cNvGrpSpPr/>
          <p:nvPr/>
        </p:nvGrpSpPr>
        <p:grpSpPr>
          <a:xfrm>
            <a:off x="2227318" y="3890334"/>
            <a:ext cx="772422" cy="423019"/>
            <a:chOff x="4894318" y="2786697"/>
            <a:chExt cx="772422" cy="423019"/>
          </a:xfrm>
        </p:grpSpPr>
        <p:sp>
          <p:nvSpPr>
            <p:cNvPr id="8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2786697"/>
              <a:ext cx="772422" cy="423019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1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2889866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76817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2" grpId="0"/>
      <p:bldP spid="106" grpId="0" animBg="1"/>
      <p:bldP spid="73" grpId="0" animBg="1"/>
      <p:bldP spid="75" grpId="0"/>
      <p:bldP spid="117" grpId="0"/>
      <p:bldP spid="116" grpId="0"/>
      <p:bldP spid="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0" y="1724744"/>
            <a:ext cx="2965621" cy="3948724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36" y="246571"/>
            <a:ext cx="9201052" cy="766772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Fargemarkeringer i PP-materialet</a:t>
            </a:r>
            <a:endParaRPr lang="sv-SE" sz="3600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356260" y="882640"/>
            <a:ext cx="7082765" cy="1050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sv-SE" dirty="0" smtClean="0"/>
              <a:t>For å forenkle forståelsen i materialet bruker vi ulike farger rundt meldingene.</a:t>
            </a:r>
          </a:p>
        </p:txBody>
      </p:sp>
      <p:grpSp>
        <p:nvGrpSpPr>
          <p:cNvPr id="54" name="Grupp 53"/>
          <p:cNvGrpSpPr/>
          <p:nvPr/>
        </p:nvGrpSpPr>
        <p:grpSpPr>
          <a:xfrm>
            <a:off x="807193" y="2495479"/>
            <a:ext cx="5584730" cy="601047"/>
            <a:chOff x="807193" y="2495479"/>
            <a:chExt cx="5584730" cy="601047"/>
          </a:xfrm>
        </p:grpSpPr>
        <p:grpSp>
          <p:nvGrpSpPr>
            <p:cNvPr id="24" name="Grupp 23"/>
            <p:cNvGrpSpPr/>
            <p:nvPr/>
          </p:nvGrpSpPr>
          <p:grpSpPr>
            <a:xfrm>
              <a:off x="807193" y="2495479"/>
              <a:ext cx="1054360" cy="582385"/>
              <a:chOff x="6167534" y="2752654"/>
              <a:chExt cx="1054360" cy="582385"/>
            </a:xfrm>
          </p:grpSpPr>
          <p:sp>
            <p:nvSpPr>
              <p:cNvPr id="25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67534" y="2752654"/>
                <a:ext cx="1054360" cy="582385"/>
              </a:xfrm>
              <a:prstGeom prst="roundRect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26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5845" y="2867714"/>
                <a:ext cx="295203" cy="306874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27" name="Grupp 26"/>
            <p:cNvGrpSpPr/>
            <p:nvPr/>
          </p:nvGrpSpPr>
          <p:grpSpPr>
            <a:xfrm>
              <a:off x="2110466" y="2514141"/>
              <a:ext cx="1054360" cy="582385"/>
              <a:chOff x="7707085" y="2771316"/>
              <a:chExt cx="1054360" cy="582385"/>
            </a:xfrm>
          </p:grpSpPr>
          <p:sp>
            <p:nvSpPr>
              <p:cNvPr id="28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707085" y="2771316"/>
                <a:ext cx="1054360" cy="582385"/>
              </a:xfrm>
              <a:prstGeom prst="roundRect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6</a:t>
                </a:r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57428" y="2896573"/>
                <a:ext cx="304041" cy="310284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3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323587" y="2642494"/>
              <a:ext cx="3068336" cy="3429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  <a:tabLst>
                  <a:tab pos="1881188" algn="l"/>
                </a:tabLst>
              </a:pPr>
              <a:r>
                <a:rPr lang="sv-SE" sz="2400" dirty="0" smtClean="0">
                  <a:solidFill>
                    <a:srgbClr val="FF0000"/>
                  </a:solidFill>
                </a:rPr>
                <a:t>Forslag til 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upp 54"/>
          <p:cNvGrpSpPr/>
          <p:nvPr/>
        </p:nvGrpSpPr>
        <p:grpSpPr>
          <a:xfrm>
            <a:off x="807193" y="3370225"/>
            <a:ext cx="4857336" cy="582386"/>
            <a:chOff x="807193" y="3370225"/>
            <a:chExt cx="4857336" cy="582386"/>
          </a:xfrm>
        </p:grpSpPr>
        <p:grpSp>
          <p:nvGrpSpPr>
            <p:cNvPr id="18" name="Grupp 17"/>
            <p:cNvGrpSpPr/>
            <p:nvPr/>
          </p:nvGrpSpPr>
          <p:grpSpPr>
            <a:xfrm>
              <a:off x="807193" y="3370225"/>
              <a:ext cx="1054360" cy="582385"/>
              <a:chOff x="6183083" y="1685852"/>
              <a:chExt cx="1054360" cy="582385"/>
            </a:xfrm>
          </p:grpSpPr>
          <p:sp>
            <p:nvSpPr>
              <p:cNvPr id="19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83083" y="1685852"/>
                <a:ext cx="1054360" cy="582385"/>
              </a:xfrm>
              <a:prstGeom prst="roundRect">
                <a:avLst/>
              </a:prstGeom>
              <a:ln w="57150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20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1394" y="1800912"/>
                <a:ext cx="295203" cy="306874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21" name="Grupp 20"/>
            <p:cNvGrpSpPr/>
            <p:nvPr/>
          </p:nvGrpSpPr>
          <p:grpSpPr>
            <a:xfrm>
              <a:off x="2110466" y="3370226"/>
              <a:ext cx="1054360" cy="582385"/>
              <a:chOff x="7722634" y="1704514"/>
              <a:chExt cx="1054360" cy="582385"/>
            </a:xfrm>
          </p:grpSpPr>
          <p:sp>
            <p:nvSpPr>
              <p:cNvPr id="22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722634" y="1704514"/>
                <a:ext cx="1054360" cy="582385"/>
              </a:xfrm>
              <a:prstGeom prst="roundRect">
                <a:avLst/>
              </a:prstGeom>
              <a:ln w="57150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72977" y="1829771"/>
                <a:ext cx="304041" cy="310284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7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323586" y="3475408"/>
              <a:ext cx="2340943" cy="3429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  <a:tabLst>
                  <a:tab pos="1881188" algn="l"/>
                </a:tabLst>
              </a:pPr>
              <a:r>
                <a:rPr lang="sv-SE" sz="2400" b="1" dirty="0" smtClean="0">
                  <a:solidFill>
                    <a:srgbClr val="CC6600"/>
                  </a:solidFill>
                </a:rPr>
                <a:t>Invitt</a:t>
              </a:r>
              <a:r>
                <a:rPr lang="sv-SE" sz="2400" dirty="0" smtClean="0">
                  <a:solidFill>
                    <a:srgbClr val="CC6600"/>
                  </a:solidFill>
                </a:rPr>
                <a:t> til utgang</a:t>
              </a:r>
            </a:p>
          </p:txBody>
        </p:sp>
      </p:grpSp>
      <p:grpSp>
        <p:nvGrpSpPr>
          <p:cNvPr id="56" name="Grupp 55"/>
          <p:cNvGrpSpPr/>
          <p:nvPr/>
        </p:nvGrpSpPr>
        <p:grpSpPr>
          <a:xfrm>
            <a:off x="807193" y="4218048"/>
            <a:ext cx="6479431" cy="582385"/>
            <a:chOff x="807193" y="4218048"/>
            <a:chExt cx="6479431" cy="582385"/>
          </a:xfrm>
        </p:grpSpPr>
        <p:grpSp>
          <p:nvGrpSpPr>
            <p:cNvPr id="37" name="Grupp 36"/>
            <p:cNvGrpSpPr/>
            <p:nvPr/>
          </p:nvGrpSpPr>
          <p:grpSpPr>
            <a:xfrm>
              <a:off x="2110466" y="4218048"/>
              <a:ext cx="1054360" cy="582385"/>
              <a:chOff x="3144415" y="3732372"/>
              <a:chExt cx="1054360" cy="582385"/>
            </a:xfrm>
          </p:grpSpPr>
          <p:sp>
            <p:nvSpPr>
              <p:cNvPr id="38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144415" y="3732372"/>
                <a:ext cx="1054360" cy="582385"/>
              </a:xfrm>
              <a:prstGeom prst="roundRect">
                <a:avLst/>
              </a:prstGeom>
              <a:ln w="5715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714266" y="3853679"/>
                <a:ext cx="323485" cy="31198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0" name="Grupp 39"/>
            <p:cNvGrpSpPr/>
            <p:nvPr/>
          </p:nvGrpSpPr>
          <p:grpSpPr>
            <a:xfrm>
              <a:off x="807193" y="4218048"/>
              <a:ext cx="1054360" cy="556604"/>
              <a:chOff x="4659084" y="3754145"/>
              <a:chExt cx="1054360" cy="556604"/>
            </a:xfrm>
          </p:grpSpPr>
          <p:sp>
            <p:nvSpPr>
              <p:cNvPr id="4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659084" y="3754145"/>
                <a:ext cx="1054360" cy="556604"/>
              </a:xfrm>
              <a:prstGeom prst="roundRect">
                <a:avLst/>
              </a:prstGeom>
              <a:ln w="5715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0000"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42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11002" y="3862394"/>
                <a:ext cx="337653" cy="31333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sp>
          <p:nvSpPr>
            <p:cNvPr id="52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323587" y="4332658"/>
              <a:ext cx="3963037" cy="3429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  <a:tabLst>
                  <a:tab pos="1881188" algn="l"/>
                </a:tabLst>
              </a:pPr>
              <a:r>
                <a:rPr lang="sv-SE" sz="2400" b="1" dirty="0" smtClean="0">
                  <a:solidFill>
                    <a:srgbClr val="03A600"/>
                  </a:solidFill>
                </a:rPr>
                <a:t>Krav </a:t>
              </a:r>
              <a:r>
                <a:rPr lang="sv-SE" sz="2400" dirty="0" smtClean="0">
                  <a:solidFill>
                    <a:srgbClr val="03A600"/>
                  </a:solidFill>
                </a:rPr>
                <a:t>til partneren om </a:t>
              </a:r>
              <a:br>
                <a:rPr lang="sv-SE" sz="2400" dirty="0" smtClean="0">
                  <a:solidFill>
                    <a:srgbClr val="03A600"/>
                  </a:solidFill>
                </a:rPr>
              </a:br>
              <a:r>
                <a:rPr lang="sv-SE" sz="2400" dirty="0" smtClean="0">
                  <a:solidFill>
                    <a:srgbClr val="03A600"/>
                  </a:solidFill>
                </a:rPr>
                <a:t>å melde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799903" y="5374430"/>
            <a:ext cx="7121788" cy="746449"/>
            <a:chOff x="799903" y="5495733"/>
            <a:chExt cx="7121788" cy="746449"/>
          </a:xfrm>
        </p:grpSpPr>
        <p:grpSp>
          <p:nvGrpSpPr>
            <p:cNvPr id="12" name="Grupp 11"/>
            <p:cNvGrpSpPr/>
            <p:nvPr/>
          </p:nvGrpSpPr>
          <p:grpSpPr>
            <a:xfrm>
              <a:off x="799903" y="5588381"/>
              <a:ext cx="1054360" cy="582385"/>
              <a:chOff x="6151981" y="712359"/>
              <a:chExt cx="1054360" cy="582385"/>
            </a:xfrm>
          </p:grpSpPr>
          <p:sp>
            <p:nvSpPr>
              <p:cNvPr id="13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1054360" cy="58238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14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0292" y="827419"/>
                <a:ext cx="295203" cy="306874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5" name="Grupp 14"/>
            <p:cNvGrpSpPr/>
            <p:nvPr/>
          </p:nvGrpSpPr>
          <p:grpSpPr>
            <a:xfrm>
              <a:off x="2081307" y="5579246"/>
              <a:ext cx="1054360" cy="582385"/>
              <a:chOff x="7691532" y="731021"/>
              <a:chExt cx="1054360" cy="582385"/>
            </a:xfrm>
          </p:grpSpPr>
          <p:sp>
            <p:nvSpPr>
              <p:cNvPr id="1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1021"/>
                <a:ext cx="1054360" cy="58238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72000" rtlCol="0" anchor="ctr"/>
              <a:lstStyle/>
              <a:p>
                <a:pPr marL="93663"/>
                <a:r>
                  <a:rPr lang="sv-SE" sz="3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17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5" y="856278"/>
                <a:ext cx="304041" cy="310284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53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371213" y="5495733"/>
              <a:ext cx="4550478" cy="74644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  <a:tabLst>
                  <a:tab pos="1881188" algn="l"/>
                </a:tabLst>
              </a:pPr>
              <a:r>
                <a:rPr lang="sv-SE" sz="2400" dirty="0" smtClean="0">
                  <a:solidFill>
                    <a:schemeClr val="bg2">
                      <a:lumMod val="50000"/>
                    </a:schemeClr>
                  </a:solidFill>
                </a:rPr>
                <a:t>For åpningsmelding og nøytrale meldinger bruker vi en grå ramme</a:t>
              </a:r>
            </a:p>
          </p:txBody>
        </p:sp>
      </p:grpSp>
      <p:sp>
        <p:nvSpPr>
          <p:cNvPr id="3" name="TekstSylinder 2"/>
          <p:cNvSpPr txBox="1"/>
          <p:nvPr/>
        </p:nvSpPr>
        <p:spPr>
          <a:xfrm>
            <a:off x="6446115" y="1683903"/>
            <a:ext cx="20803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400" b="1" u="sng" dirty="0" smtClean="0"/>
              <a:t>SLUTTMELDING. STOPP?</a:t>
            </a:r>
            <a:endParaRPr lang="nb-NO" sz="1400" b="1" u="sng" dirty="0"/>
          </a:p>
        </p:txBody>
      </p:sp>
      <p:sp>
        <p:nvSpPr>
          <p:cNvPr id="44" name="TekstSylinder 43"/>
          <p:cNvSpPr txBox="1"/>
          <p:nvPr/>
        </p:nvSpPr>
        <p:spPr>
          <a:xfrm>
            <a:off x="6044540" y="2261867"/>
            <a:ext cx="24819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400" b="1" u="sng" dirty="0" smtClean="0"/>
              <a:t>INVITTMELDING. FORTSETTE?</a:t>
            </a:r>
            <a:endParaRPr lang="nb-NO" sz="1400" b="1" u="sng" dirty="0"/>
          </a:p>
        </p:txBody>
      </p:sp>
      <p:sp>
        <p:nvSpPr>
          <p:cNvPr id="45" name="TekstSylinder 44"/>
          <p:cNvSpPr txBox="1"/>
          <p:nvPr/>
        </p:nvSpPr>
        <p:spPr>
          <a:xfrm>
            <a:off x="6391923" y="2839831"/>
            <a:ext cx="20803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400" b="1" u="sng" dirty="0" smtClean="0"/>
              <a:t>KRAV. KJØR VIDERE!</a:t>
            </a:r>
            <a:endParaRPr lang="nb-NO" sz="1400" b="1" u="sng" dirty="0"/>
          </a:p>
        </p:txBody>
      </p:sp>
    </p:spTree>
    <p:extLst>
      <p:ext uri="{BB962C8B-B14F-4D97-AF65-F5344CB8AC3E}">
        <p14:creationId xmlns:p14="http://schemas.microsoft.com/office/powerpoint/2010/main" val="378004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de hörn 5"/>
          <p:cNvSpPr/>
          <p:nvPr/>
        </p:nvSpPr>
        <p:spPr>
          <a:xfrm>
            <a:off x="653143" y="2136715"/>
            <a:ext cx="3620278" cy="3526972"/>
          </a:xfrm>
          <a:prstGeom prst="roundRect">
            <a:avLst>
              <a:gd name="adj" fmla="val 2963"/>
            </a:avLst>
          </a:prstGeom>
          <a:noFill/>
          <a:ln w="57150">
            <a:solidFill>
              <a:srgbClr val="03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707" y="3362261"/>
            <a:ext cx="887286" cy="101791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31287" y="4335293"/>
            <a:ext cx="950742" cy="163178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0230" y="3430684"/>
            <a:ext cx="887286" cy="101791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4590" y="2166558"/>
            <a:ext cx="887286" cy="1017912"/>
          </a:xfrm>
          <a:prstGeom prst="rect">
            <a:avLst/>
          </a:prstGeom>
        </p:spPr>
      </p:pic>
      <p:sp>
        <p:nvSpPr>
          <p:cNvPr id="11" name="Rektangel med rundade hörn 10"/>
          <p:cNvSpPr/>
          <p:nvPr/>
        </p:nvSpPr>
        <p:spPr>
          <a:xfrm>
            <a:off x="5405535" y="2186478"/>
            <a:ext cx="3620278" cy="3526972"/>
          </a:xfrm>
          <a:prstGeom prst="roundRect">
            <a:avLst>
              <a:gd name="adj" fmla="val 2963"/>
            </a:avLst>
          </a:prstGeom>
          <a:noFill/>
          <a:ln w="57150">
            <a:solidFill>
              <a:srgbClr val="03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26359" y="3353908"/>
            <a:ext cx="714135" cy="129274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301" y="3374456"/>
            <a:ext cx="754754" cy="105556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02924" y="2169668"/>
            <a:ext cx="887286" cy="101791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30916" y="4679604"/>
            <a:ext cx="887286" cy="101791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85928" y="3835011"/>
            <a:ext cx="887286" cy="101791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45553" y="2229747"/>
            <a:ext cx="805369" cy="92164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76" y="3402571"/>
            <a:ext cx="1010814" cy="1010814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797" y="3415012"/>
            <a:ext cx="1010814" cy="1010814"/>
          </a:xfrm>
          <a:prstGeom prst="rect">
            <a:avLst/>
          </a:prstGeom>
        </p:spPr>
      </p:pic>
      <p:sp>
        <p:nvSpPr>
          <p:cNvPr id="19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3" y="331131"/>
            <a:ext cx="9227975" cy="76677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 for meldinger</a:t>
            </a:r>
            <a:endParaRPr lang="sv-SE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553207" y="1109268"/>
            <a:ext cx="4655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Meldingene avsluttes etter tre pass.</a:t>
            </a:r>
            <a:endParaRPr lang="sv-SE" sz="2400" dirty="0"/>
          </a:p>
        </p:txBody>
      </p:sp>
      <p:pic>
        <p:nvPicPr>
          <p:cNvPr id="21" name="Bildobjekt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3" y="940336"/>
            <a:ext cx="999051" cy="1168382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91556" y="2177428"/>
            <a:ext cx="102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Syd giver</a:t>
            </a:r>
            <a:endParaRPr lang="sv-SE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443948" y="2236522"/>
            <a:ext cx="109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Vest giver</a:t>
            </a:r>
            <a:endParaRPr lang="sv-SE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715007" y="5643168"/>
            <a:ext cx="1286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Spillefører</a:t>
            </a:r>
            <a:endParaRPr lang="sv-SE" sz="2000" b="1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000757" y="1747443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Blindemann</a:t>
            </a:r>
            <a:endParaRPr lang="sv-SE" sz="2000" b="1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 rot="16200000">
            <a:off x="-68562" y="3681018"/>
            <a:ext cx="108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Utspiller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5005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45" y="1174552"/>
            <a:ext cx="4225082" cy="4003938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2" y="275146"/>
            <a:ext cx="6584398" cy="766772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Åpning - 1 i major</a:t>
            </a:r>
            <a:endParaRPr lang="sv-SE" sz="4000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upp 13"/>
          <p:cNvGrpSpPr/>
          <p:nvPr/>
        </p:nvGrpSpPr>
        <p:grpSpPr>
          <a:xfrm>
            <a:off x="4201486" y="1231641"/>
            <a:ext cx="4040679" cy="771167"/>
            <a:chOff x="4375536" y="1562280"/>
            <a:chExt cx="4040679" cy="771167"/>
          </a:xfrm>
        </p:grpSpPr>
        <p:sp>
          <p:nvSpPr>
            <p:cNvPr id="67" name="Freeform 20" descr="90 %">
              <a:extLst>
                <a:ext uri="{FF2B5EF4-FFF2-40B4-BE49-F238E27FC236}">
                  <a16:creationId xmlns:a16="http://schemas.microsoft.com/office/drawing/2014/main" id="{55A7519C-006E-4430-ADCF-83BD58278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273" y="1847754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375536" y="1850653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9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4425796" y="1562280"/>
              <a:ext cx="3990419" cy="7711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sv-SE" dirty="0" smtClean="0"/>
                <a:t>   /      kalles for </a:t>
              </a:r>
              <a:r>
                <a:rPr lang="sv-SE" b="1" dirty="0" smtClean="0"/>
                <a:t>major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1028310" y="5131837"/>
            <a:ext cx="8145652" cy="342388"/>
            <a:chOff x="1028310" y="4995656"/>
            <a:chExt cx="8145652" cy="478570"/>
          </a:xfrm>
        </p:grpSpPr>
        <p:sp>
          <p:nvSpPr>
            <p:cNvPr id="70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1028310" y="4995656"/>
              <a:ext cx="2046839" cy="469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sv-SE" sz="2000" b="1" dirty="0" smtClean="0"/>
                <a:t>Åpningsmelding</a:t>
              </a:r>
            </a:p>
          </p:txBody>
        </p:sp>
        <p:sp>
          <p:nvSpPr>
            <p:cNvPr id="87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794422" y="5039619"/>
              <a:ext cx="1557939" cy="4258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sv-SE" sz="2000" b="1" dirty="0" smtClean="0"/>
                <a:t>Antall kort</a:t>
              </a:r>
            </a:p>
          </p:txBody>
        </p:sp>
        <p:sp>
          <p:nvSpPr>
            <p:cNvPr id="88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6354502" y="5030824"/>
              <a:ext cx="2819460" cy="44340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sv-SE" sz="2000" b="1" dirty="0" smtClean="0"/>
                <a:t>Antall honnørpoeng</a:t>
              </a:r>
            </a:p>
          </p:txBody>
        </p:sp>
      </p:grpSp>
      <p:sp>
        <p:nvSpPr>
          <p:cNvPr id="3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865871" y="3981049"/>
            <a:ext cx="4735332" cy="848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/>
              <a:t>Åpne med den </a:t>
            </a:r>
            <a:r>
              <a:rPr lang="sv-SE" b="1" dirty="0" smtClean="0"/>
              <a:t>lengste</a:t>
            </a:r>
            <a:r>
              <a:rPr lang="sv-SE" dirty="0" smtClean="0"/>
              <a:t> fargen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/>
              <a:t>med minst en femkorts farge. </a:t>
            </a:r>
          </a:p>
        </p:txBody>
      </p:sp>
      <p:cxnSp>
        <p:nvCxnSpPr>
          <p:cNvPr id="41" name="Rak 40"/>
          <p:cNvCxnSpPr/>
          <p:nvPr/>
        </p:nvCxnSpPr>
        <p:spPr>
          <a:xfrm>
            <a:off x="599553" y="6235723"/>
            <a:ext cx="8938726" cy="93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53"/>
          <p:cNvCxnSpPr/>
          <p:nvPr/>
        </p:nvCxnSpPr>
        <p:spPr>
          <a:xfrm>
            <a:off x="621321" y="5498604"/>
            <a:ext cx="8938726" cy="93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 1"/>
          <p:cNvGrpSpPr/>
          <p:nvPr/>
        </p:nvGrpSpPr>
        <p:grpSpPr>
          <a:xfrm>
            <a:off x="945500" y="5674315"/>
            <a:ext cx="7829820" cy="423021"/>
            <a:chOff x="945500" y="5674315"/>
            <a:chExt cx="7829820" cy="423021"/>
          </a:xfrm>
        </p:grpSpPr>
        <p:sp>
          <p:nvSpPr>
            <p:cNvPr id="84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470958" y="5703879"/>
              <a:ext cx="2397997" cy="3638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sv-SE" sz="2400" dirty="0" smtClean="0"/>
                <a:t>Minst fem kort</a:t>
              </a:r>
            </a:p>
          </p:txBody>
        </p:sp>
        <p:sp>
          <p:nvSpPr>
            <p:cNvPr id="86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6983815" y="5703879"/>
              <a:ext cx="1791505" cy="3638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sv-SE" sz="2400" dirty="0" smtClean="0"/>
                <a:t>12+ hp</a:t>
              </a:r>
            </a:p>
          </p:txBody>
        </p:sp>
        <p:grpSp>
          <p:nvGrpSpPr>
            <p:cNvPr id="55" name="Grupp 54"/>
            <p:cNvGrpSpPr/>
            <p:nvPr/>
          </p:nvGrpSpPr>
          <p:grpSpPr>
            <a:xfrm>
              <a:off x="2065174" y="5674315"/>
              <a:ext cx="782219" cy="423021"/>
              <a:chOff x="6151981" y="712359"/>
              <a:chExt cx="782219" cy="423021"/>
            </a:xfrm>
          </p:grpSpPr>
          <p:sp>
            <p:nvSpPr>
              <p:cNvPr id="5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57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58" name="Grupp 57"/>
            <p:cNvGrpSpPr/>
            <p:nvPr/>
          </p:nvGrpSpPr>
          <p:grpSpPr>
            <a:xfrm>
              <a:off x="945500" y="5675603"/>
              <a:ext cx="766668" cy="420445"/>
              <a:chOff x="7691532" y="739488"/>
              <a:chExt cx="766668" cy="420445"/>
            </a:xfrm>
          </p:grpSpPr>
          <p:sp>
            <p:nvSpPr>
              <p:cNvPr id="59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60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9" name="Grupp 8"/>
          <p:cNvGrpSpPr/>
          <p:nvPr/>
        </p:nvGrpSpPr>
        <p:grpSpPr>
          <a:xfrm>
            <a:off x="4732997" y="2220686"/>
            <a:ext cx="4541633" cy="1455576"/>
            <a:chOff x="4639691" y="2332653"/>
            <a:chExt cx="4541633" cy="1455576"/>
          </a:xfrm>
        </p:grpSpPr>
        <p:sp>
          <p:nvSpPr>
            <p:cNvPr id="40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4639691" y="2332653"/>
              <a:ext cx="4541633" cy="14555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dirty="0" smtClean="0"/>
                <a:t>For å åpne meldingene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dirty="0" smtClean="0"/>
                <a:t>med            eller              kreves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b="1" dirty="0" smtClean="0"/>
                <a:t>5+korts farge </a:t>
              </a:r>
              <a:r>
                <a:rPr lang="sv-SE" dirty="0" smtClean="0"/>
                <a:t> og </a:t>
              </a:r>
              <a:r>
                <a:rPr lang="sv-SE" b="1" dirty="0" smtClean="0"/>
                <a:t>12+ hp</a:t>
              </a:r>
              <a:endParaRPr lang="sv-SE" dirty="0" smtClean="0"/>
            </a:p>
          </p:txBody>
        </p:sp>
        <p:grpSp>
          <p:nvGrpSpPr>
            <p:cNvPr id="61" name="Grupp 60"/>
            <p:cNvGrpSpPr/>
            <p:nvPr/>
          </p:nvGrpSpPr>
          <p:grpSpPr>
            <a:xfrm>
              <a:off x="7141026" y="2839739"/>
              <a:ext cx="782219" cy="423021"/>
              <a:chOff x="6151981" y="712359"/>
              <a:chExt cx="782219" cy="423021"/>
            </a:xfrm>
          </p:grpSpPr>
          <p:sp>
            <p:nvSpPr>
              <p:cNvPr id="62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63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64" name="Grupp 63"/>
            <p:cNvGrpSpPr/>
            <p:nvPr/>
          </p:nvGrpSpPr>
          <p:grpSpPr>
            <a:xfrm>
              <a:off x="5480175" y="2857536"/>
              <a:ext cx="766668" cy="420445"/>
              <a:chOff x="7691532" y="739488"/>
              <a:chExt cx="766668" cy="420445"/>
            </a:xfrm>
          </p:grpSpPr>
          <p:sp>
            <p:nvSpPr>
              <p:cNvPr id="65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66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48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08" y="207370"/>
            <a:ext cx="9629195" cy="693029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latin typeface="Arial Black" panose="020B0A04020102020204" pitchFamily="34" charset="0"/>
              </a:rPr>
              <a:t>Svarhåndens melding med trumfstøtte</a:t>
            </a:r>
            <a:endParaRPr lang="sv-SE" sz="3200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852200" y="765119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7017300" y="759877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0" name="Grupp 10"/>
          <p:cNvGrpSpPr>
            <a:grpSpLocks/>
          </p:cNvGrpSpPr>
          <p:nvPr/>
        </p:nvGrpSpPr>
        <p:grpSpPr bwMode="auto">
          <a:xfrm>
            <a:off x="1336755" y="1330296"/>
            <a:ext cx="1431936" cy="1570303"/>
            <a:chOff x="1208584" y="1916832"/>
            <a:chExt cx="1431636" cy="1570834"/>
          </a:xfrm>
        </p:grpSpPr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60331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AK943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QT87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42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3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3" name="Grupp 10"/>
          <p:cNvGrpSpPr>
            <a:grpSpLocks/>
          </p:cNvGrpSpPr>
          <p:nvPr/>
        </p:nvGrpSpPr>
        <p:grpSpPr bwMode="auto">
          <a:xfrm>
            <a:off x="7416068" y="1330296"/>
            <a:ext cx="1431936" cy="1570303"/>
            <a:chOff x="1208584" y="1916832"/>
            <a:chExt cx="1431636" cy="1570834"/>
          </a:xfrm>
        </p:grpSpPr>
        <p:sp>
          <p:nvSpPr>
            <p:cNvPr id="5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60331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A9643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4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5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6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7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29" name="Grupp 128"/>
          <p:cNvGrpSpPr/>
          <p:nvPr/>
        </p:nvGrpSpPr>
        <p:grpSpPr>
          <a:xfrm>
            <a:off x="3805188" y="1553472"/>
            <a:ext cx="766668" cy="420445"/>
            <a:chOff x="7691532" y="739488"/>
            <a:chExt cx="766668" cy="420445"/>
          </a:xfrm>
        </p:grpSpPr>
        <p:sp>
          <p:nvSpPr>
            <p:cNvPr id="13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3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32" name="Grupp 131"/>
          <p:cNvGrpSpPr/>
          <p:nvPr/>
        </p:nvGrpSpPr>
        <p:grpSpPr>
          <a:xfrm>
            <a:off x="5172518" y="1553472"/>
            <a:ext cx="766668" cy="420445"/>
            <a:chOff x="7843932" y="2805358"/>
            <a:chExt cx="766668" cy="420445"/>
          </a:xfrm>
        </p:grpSpPr>
        <p:sp>
          <p:nvSpPr>
            <p:cNvPr id="13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2805358"/>
              <a:ext cx="766668" cy="420445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134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91029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35" name="Grupp 134"/>
          <p:cNvGrpSpPr/>
          <p:nvPr/>
        </p:nvGrpSpPr>
        <p:grpSpPr>
          <a:xfrm>
            <a:off x="3805188" y="2171880"/>
            <a:ext cx="766668" cy="420445"/>
            <a:chOff x="7843932" y="1967155"/>
            <a:chExt cx="766668" cy="420445"/>
          </a:xfrm>
        </p:grpSpPr>
        <p:sp>
          <p:nvSpPr>
            <p:cNvPr id="13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38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5135146" y="217749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cxnSp>
        <p:nvCxnSpPr>
          <p:cNvPr id="61" name="Rak 60"/>
          <p:cNvCxnSpPr/>
          <p:nvPr/>
        </p:nvCxnSpPr>
        <p:spPr>
          <a:xfrm>
            <a:off x="661576" y="3842545"/>
            <a:ext cx="859008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ruta 67"/>
          <p:cNvSpPr txBox="1"/>
          <p:nvPr/>
        </p:nvSpPr>
        <p:spPr>
          <a:xfrm>
            <a:off x="1032093" y="2819071"/>
            <a:ext cx="242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5+ hjerter, 12+ hp</a:t>
            </a:r>
            <a:endParaRPr lang="sv-SE" sz="2400" b="1" dirty="0"/>
          </a:p>
        </p:txBody>
      </p:sp>
      <p:sp>
        <p:nvSpPr>
          <p:cNvPr id="69" name="textruta 68"/>
          <p:cNvSpPr txBox="1"/>
          <p:nvPr/>
        </p:nvSpPr>
        <p:spPr>
          <a:xfrm>
            <a:off x="6829512" y="2819071"/>
            <a:ext cx="2681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3</a:t>
            </a:r>
            <a:r>
              <a:rPr lang="sv-SE" sz="2400" b="1" dirty="0" smtClean="0"/>
              <a:t>+ hjerter, 11-12 hp</a:t>
            </a:r>
            <a:endParaRPr lang="sv-SE" sz="2400" b="1" dirty="0"/>
          </a:p>
        </p:txBody>
      </p:sp>
      <p:sp>
        <p:nvSpPr>
          <p:cNvPr id="70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950086" y="3206723"/>
            <a:ext cx="2343787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72" name="Grupp 10"/>
          <p:cNvGrpSpPr>
            <a:grpSpLocks/>
          </p:cNvGrpSpPr>
          <p:nvPr/>
        </p:nvGrpSpPr>
        <p:grpSpPr bwMode="auto">
          <a:xfrm>
            <a:off x="1336755" y="3927316"/>
            <a:ext cx="1431936" cy="1570303"/>
            <a:chOff x="1208584" y="1916832"/>
            <a:chExt cx="1431637" cy="1570834"/>
          </a:xfrm>
        </p:grpSpPr>
        <p:sp>
          <p:nvSpPr>
            <p:cNvPr id="7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60332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AK875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7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7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8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9" name="textruta 78"/>
          <p:cNvSpPr txBox="1"/>
          <p:nvPr/>
        </p:nvSpPr>
        <p:spPr>
          <a:xfrm>
            <a:off x="1007206" y="5350777"/>
            <a:ext cx="2103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5+ spar, 12+ hp</a:t>
            </a:r>
            <a:endParaRPr lang="sv-SE" sz="2400" b="1" dirty="0"/>
          </a:p>
        </p:txBody>
      </p:sp>
      <p:grpSp>
        <p:nvGrpSpPr>
          <p:cNvPr id="81" name="Grupp 10"/>
          <p:cNvGrpSpPr>
            <a:grpSpLocks/>
          </p:cNvGrpSpPr>
          <p:nvPr/>
        </p:nvGrpSpPr>
        <p:grpSpPr bwMode="auto">
          <a:xfrm>
            <a:off x="7416068" y="3917985"/>
            <a:ext cx="1395068" cy="1570303"/>
            <a:chOff x="1208584" y="1916832"/>
            <a:chExt cx="1394777" cy="1570834"/>
          </a:xfrm>
        </p:grpSpPr>
        <p:sp>
          <p:nvSpPr>
            <p:cNvPr id="82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23472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QT3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K9864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T75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3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84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5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6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7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88" name="textruta 87"/>
          <p:cNvSpPr txBox="1"/>
          <p:nvPr/>
        </p:nvSpPr>
        <p:spPr>
          <a:xfrm>
            <a:off x="6935262" y="5444087"/>
            <a:ext cx="219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3</a:t>
            </a:r>
            <a:r>
              <a:rPr lang="sv-SE" sz="2400" b="1" dirty="0" smtClean="0"/>
              <a:t>+ spar, 6-10 hp</a:t>
            </a:r>
            <a:endParaRPr lang="sv-SE" sz="2400" b="1" dirty="0"/>
          </a:p>
        </p:txBody>
      </p:sp>
      <p:sp>
        <p:nvSpPr>
          <p:cNvPr id="89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962526" y="5850407"/>
            <a:ext cx="2343787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till utgang</a:t>
            </a:r>
          </a:p>
        </p:txBody>
      </p:sp>
      <p:grpSp>
        <p:nvGrpSpPr>
          <p:cNvPr id="90" name="Grupp 89"/>
          <p:cNvGrpSpPr/>
          <p:nvPr/>
        </p:nvGrpSpPr>
        <p:grpSpPr>
          <a:xfrm>
            <a:off x="3847319" y="4230000"/>
            <a:ext cx="782219" cy="423021"/>
            <a:chOff x="6151981" y="712359"/>
            <a:chExt cx="782219" cy="423021"/>
          </a:xfrm>
        </p:grpSpPr>
        <p:sp>
          <p:nvSpPr>
            <p:cNvPr id="9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9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93" name="Grupp 92"/>
          <p:cNvGrpSpPr/>
          <p:nvPr/>
        </p:nvGrpSpPr>
        <p:grpSpPr>
          <a:xfrm>
            <a:off x="5231359" y="4224473"/>
            <a:ext cx="782219" cy="423021"/>
            <a:chOff x="6304381" y="2778229"/>
            <a:chExt cx="782219" cy="423021"/>
          </a:xfrm>
        </p:grpSpPr>
        <p:sp>
          <p:nvSpPr>
            <p:cNvPr id="11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2778229"/>
              <a:ext cx="782219" cy="423021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15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87804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19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831878" y="482232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120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64364" y="3331131"/>
            <a:ext cx="3049219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000" dirty="0" smtClean="0"/>
              <a:t>Samlet styrke holder til utgang</a:t>
            </a:r>
          </a:p>
        </p:txBody>
      </p:sp>
      <p:sp>
        <p:nvSpPr>
          <p:cNvPr id="121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95463" y="5834845"/>
            <a:ext cx="3049219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000" dirty="0" smtClean="0"/>
              <a:t>Samlet styrke holder ikke til utgang</a:t>
            </a:r>
          </a:p>
        </p:txBody>
      </p:sp>
    </p:spTree>
    <p:extLst>
      <p:ext uri="{BB962C8B-B14F-4D97-AF65-F5344CB8AC3E}">
        <p14:creationId xmlns:p14="http://schemas.microsoft.com/office/powerpoint/2010/main" val="17834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68" grpId="0"/>
      <p:bldP spid="69" grpId="0"/>
      <p:bldP spid="70" grpId="0"/>
      <p:bldP spid="79" grpId="0"/>
      <p:bldP spid="88" grpId="0"/>
      <p:bldP spid="89" grpId="0"/>
      <p:bldP spid="119" grpId="0" animBg="1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69" y="405400"/>
            <a:ext cx="9698306" cy="640275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latin typeface="Arial Black" panose="020B0A04020102020204" pitchFamily="34" charset="0"/>
              </a:rPr>
              <a:t>Svarhåndens melding - flere eksempler</a:t>
            </a:r>
            <a:endParaRPr lang="sv-SE" sz="3200" b="1" dirty="0">
              <a:latin typeface="Arial Black" panose="020B0A04020102020204" pitchFamily="34" charset="0"/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920538" y="2301989"/>
            <a:ext cx="1244387" cy="1570303"/>
            <a:chOff x="1208584" y="1916832"/>
            <a:chExt cx="1244115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7281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A732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653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462295" y="2301989"/>
            <a:ext cx="1476822" cy="1570303"/>
            <a:chOff x="1208584" y="1916832"/>
            <a:chExt cx="1476499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Q6543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2963631" y="2301989"/>
            <a:ext cx="1513692" cy="1570303"/>
            <a:chOff x="1208584" y="1916832"/>
            <a:chExt cx="1513361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4205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873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AJT92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44" name="Grupp 10">
            <a:extLst>
              <a:ext uri="{FF2B5EF4-FFF2-40B4-BE49-F238E27FC236}">
                <a16:creationId xmlns:a16="http://schemas.microsoft.com/office/drawing/2014/main" id="{6D1D8B30-4C82-472F-9525-E1500E3928B2}"/>
              </a:ext>
            </a:extLst>
          </p:cNvPr>
          <p:cNvGrpSpPr>
            <a:grpSpLocks/>
          </p:cNvGrpSpPr>
          <p:nvPr/>
        </p:nvGrpSpPr>
        <p:grpSpPr bwMode="auto">
          <a:xfrm>
            <a:off x="5056420" y="2301989"/>
            <a:ext cx="1316522" cy="1570303"/>
            <a:chOff x="1208584" y="1916832"/>
            <a:chExt cx="1316234" cy="1570568"/>
          </a:xfrm>
        </p:grpSpPr>
        <p:sp>
          <p:nvSpPr>
            <p:cNvPr id="47" name="Rectangle 34">
              <a:extLst>
                <a:ext uri="{FF2B5EF4-FFF2-40B4-BE49-F238E27FC236}">
                  <a16:creationId xmlns:a16="http://schemas.microsoft.com/office/drawing/2014/main" id="{DCF8B1E0-886F-4699-BF33-0481AC53B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04492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AKJ9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QT75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J52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" name="Grupp 29">
              <a:extLst>
                <a:ext uri="{FF2B5EF4-FFF2-40B4-BE49-F238E27FC236}">
                  <a16:creationId xmlns:a16="http://schemas.microsoft.com/office/drawing/2014/main" id="{1A17C3B4-E5DC-4085-B31F-7F0ED1CC0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4" name="Freeform 20" descr="90 %">
                <a:extLst>
                  <a:ext uri="{FF2B5EF4-FFF2-40B4-BE49-F238E27FC236}">
                    <a16:creationId xmlns:a16="http://schemas.microsoft.com/office/drawing/2014/main" id="{D9A30A79-DDE4-47A8-868A-720A55AAD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5" name="Freeform 21">
                <a:extLst>
                  <a:ext uri="{FF2B5EF4-FFF2-40B4-BE49-F238E27FC236}">
                    <a16:creationId xmlns:a16="http://schemas.microsoft.com/office/drawing/2014/main" id="{B4A5C037-48A7-40B3-9806-F60AD1BE356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2">
                <a:extLst>
                  <a:ext uri="{FF2B5EF4-FFF2-40B4-BE49-F238E27FC236}">
                    <a16:creationId xmlns:a16="http://schemas.microsoft.com/office/drawing/2014/main" id="{E3FDB782-DBF8-4D25-A595-FD22D383A631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3" descr="90 %">
                <a:extLst>
                  <a:ext uri="{FF2B5EF4-FFF2-40B4-BE49-F238E27FC236}">
                    <a16:creationId xmlns:a16="http://schemas.microsoft.com/office/drawing/2014/main" id="{0895AF27-1067-42A2-9020-51CC6279EF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8" name="textruta 77"/>
          <p:cNvSpPr txBox="1"/>
          <p:nvPr/>
        </p:nvSpPr>
        <p:spPr>
          <a:xfrm>
            <a:off x="3344511" y="1513368"/>
            <a:ext cx="253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2418255" y="1103189"/>
            <a:ext cx="4563570" cy="523220"/>
            <a:chOff x="503730" y="1188914"/>
            <a:chExt cx="4563570" cy="523220"/>
          </a:xfrm>
        </p:grpSpPr>
        <p:sp>
          <p:nvSpPr>
            <p:cNvPr id="48" name="textruta 47"/>
            <p:cNvSpPr txBox="1"/>
            <p:nvPr/>
          </p:nvSpPr>
          <p:spPr>
            <a:xfrm>
              <a:off x="503730" y="1188914"/>
              <a:ext cx="35990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Din partner åpner med</a:t>
              </a:r>
              <a:endParaRPr lang="sv-SE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3" name="Grupp 72"/>
            <p:cNvGrpSpPr/>
            <p:nvPr/>
          </p:nvGrpSpPr>
          <p:grpSpPr>
            <a:xfrm>
              <a:off x="4285081" y="1264809"/>
              <a:ext cx="782219" cy="423021"/>
              <a:chOff x="6151981" y="712359"/>
              <a:chExt cx="782219" cy="423021"/>
            </a:xfrm>
          </p:grpSpPr>
          <p:sp>
            <p:nvSpPr>
              <p:cNvPr id="7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76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80" name="Grupp 79"/>
          <p:cNvGrpSpPr/>
          <p:nvPr/>
        </p:nvGrpSpPr>
        <p:grpSpPr>
          <a:xfrm>
            <a:off x="7809597" y="4061421"/>
            <a:ext cx="782219" cy="423021"/>
            <a:chOff x="6304381" y="2778229"/>
            <a:chExt cx="782219" cy="423021"/>
          </a:xfrm>
        </p:grpSpPr>
        <p:sp>
          <p:nvSpPr>
            <p:cNvPr id="8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2778229"/>
              <a:ext cx="782219" cy="423021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  <a:endParaRPr lang="sv-SE" sz="2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6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87804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7047863" y="4764947"/>
            <a:ext cx="2305687" cy="702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dirty="0" smtClean="0"/>
              <a:t>6-10 hp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88" name="Grupp 87"/>
          <p:cNvGrpSpPr/>
          <p:nvPr/>
        </p:nvGrpSpPr>
        <p:grpSpPr>
          <a:xfrm>
            <a:off x="5323572" y="4061421"/>
            <a:ext cx="782219" cy="423021"/>
            <a:chOff x="6304381" y="2778229"/>
            <a:chExt cx="782219" cy="423021"/>
          </a:xfrm>
        </p:grpSpPr>
        <p:sp>
          <p:nvSpPr>
            <p:cNvPr id="9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2778229"/>
              <a:ext cx="782219" cy="423021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  <a:endParaRPr lang="sv-SE" sz="2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87804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9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42788" y="4764947"/>
            <a:ext cx="2343787" cy="791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dirty="0" smtClean="0"/>
              <a:t>11-12 hp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till utgang</a:t>
            </a:r>
          </a:p>
        </p:txBody>
      </p:sp>
      <p:grpSp>
        <p:nvGrpSpPr>
          <p:cNvPr id="104" name="Grupp 103"/>
          <p:cNvGrpSpPr/>
          <p:nvPr/>
        </p:nvGrpSpPr>
        <p:grpSpPr>
          <a:xfrm>
            <a:off x="1151622" y="4061421"/>
            <a:ext cx="782219" cy="423021"/>
            <a:chOff x="6304381" y="1940026"/>
            <a:chExt cx="782219" cy="423021"/>
          </a:xfrm>
        </p:grpSpPr>
        <p:sp>
          <p:nvSpPr>
            <p:cNvPr id="10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11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0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256538" y="4764947"/>
            <a:ext cx="2572387" cy="607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dirty="0" smtClean="0"/>
              <a:t>13+ hp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dirty="0" smtClean="0">
                <a:solidFill>
                  <a:srgbClr val="FF0000"/>
                </a:solidFill>
              </a:rPr>
              <a:t>Forslag till </a:t>
            </a:r>
            <a:r>
              <a:rPr lang="sv-SE" sz="2400" b="1" dirty="0" smtClean="0">
                <a:solidFill>
                  <a:srgbClr val="FF0000"/>
                </a:solidFill>
              </a:rPr>
              <a:t>sluttmelding</a:t>
            </a:r>
            <a:endParaRPr lang="sv-SE" sz="2400" dirty="0" smtClean="0">
              <a:solidFill>
                <a:srgbClr val="FF0000"/>
              </a:solidFill>
            </a:endParaRPr>
          </a:p>
        </p:txBody>
      </p:sp>
      <p:sp>
        <p:nvSpPr>
          <p:cNvPr id="11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3130304" y="4764947"/>
            <a:ext cx="1003158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/>
              <a:t>0-5 hp</a:t>
            </a:r>
          </a:p>
        </p:txBody>
      </p:sp>
      <p:sp>
        <p:nvSpPr>
          <p:cNvPr id="11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150477" y="4068325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114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2418256" y="5628790"/>
            <a:ext cx="2941376" cy="64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000" b="1" dirty="0" smtClean="0"/>
              <a:t>Når melder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000" b="1" dirty="0"/>
              <a:t>å</a:t>
            </a:r>
            <a:r>
              <a:rPr lang="sv-SE" sz="2000" b="1" dirty="0" smtClean="0"/>
              <a:t>pningshånden utgang?</a:t>
            </a:r>
          </a:p>
        </p:txBody>
      </p:sp>
      <p:sp>
        <p:nvSpPr>
          <p:cNvPr id="115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5295263" y="5781432"/>
            <a:ext cx="1180349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000" b="1" dirty="0" smtClean="0"/>
              <a:t>14+ hp</a:t>
            </a:r>
          </a:p>
        </p:txBody>
      </p:sp>
      <p:sp>
        <p:nvSpPr>
          <p:cNvPr id="11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7762238" y="5781432"/>
            <a:ext cx="1180349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000" b="1" dirty="0" smtClean="0"/>
              <a:t>16+ hp</a:t>
            </a:r>
          </a:p>
        </p:txBody>
      </p:sp>
      <p:cxnSp>
        <p:nvCxnSpPr>
          <p:cNvPr id="8" name="Rak 7"/>
          <p:cNvCxnSpPr/>
          <p:nvPr/>
        </p:nvCxnSpPr>
        <p:spPr>
          <a:xfrm flipV="1">
            <a:off x="600075" y="5591175"/>
            <a:ext cx="8715375" cy="1905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91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10" y="223936"/>
            <a:ext cx="9480004" cy="1324947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latin typeface="Arial Black" panose="020B0A04020102020204" pitchFamily="34" charset="0"/>
              </a:rPr>
              <a:t>Åpning 1 i major og svarhåndens melding med trumfstøtte</a:t>
            </a:r>
            <a:endParaRPr lang="sv-SE" sz="3200" b="1" dirty="0">
              <a:latin typeface="Arial Black" panose="020B0A04020102020204" pitchFamily="34" charset="0"/>
            </a:endParaRPr>
          </a:p>
        </p:txBody>
      </p:sp>
      <p:sp>
        <p:nvSpPr>
          <p:cNvPr id="63" name="textruta 62"/>
          <p:cNvSpPr txBox="1"/>
          <p:nvPr/>
        </p:nvSpPr>
        <p:spPr>
          <a:xfrm>
            <a:off x="755963" y="1480879"/>
            <a:ext cx="13051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2687638" algn="l"/>
              </a:tabLst>
            </a:pPr>
            <a:r>
              <a:rPr lang="sv-SE" sz="2400" b="1" dirty="0" smtClean="0"/>
              <a:t>Åpnings-</a:t>
            </a:r>
            <a:br>
              <a:rPr lang="sv-SE" sz="2400" b="1" dirty="0" smtClean="0"/>
            </a:br>
            <a:r>
              <a:rPr lang="sv-SE" sz="2400" b="1" dirty="0" smtClean="0"/>
              <a:t>håndens</a:t>
            </a:r>
          </a:p>
          <a:p>
            <a:pPr algn="ctr">
              <a:tabLst>
                <a:tab pos="2687638" algn="l"/>
              </a:tabLst>
            </a:pPr>
            <a:r>
              <a:rPr lang="sv-SE" sz="2400" b="1" dirty="0" smtClean="0"/>
              <a:t>melding</a:t>
            </a:r>
            <a:endParaRPr lang="sv-SE" sz="2400" b="1" dirty="0"/>
          </a:p>
        </p:txBody>
      </p:sp>
      <p:grpSp>
        <p:nvGrpSpPr>
          <p:cNvPr id="94" name="Grupp 93"/>
          <p:cNvGrpSpPr/>
          <p:nvPr/>
        </p:nvGrpSpPr>
        <p:grpSpPr>
          <a:xfrm>
            <a:off x="3474943" y="3908752"/>
            <a:ext cx="782219" cy="423021"/>
            <a:chOff x="6304381" y="2778229"/>
            <a:chExt cx="782219" cy="423021"/>
          </a:xfrm>
        </p:grpSpPr>
        <p:sp>
          <p:nvSpPr>
            <p:cNvPr id="9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2778229"/>
              <a:ext cx="782219" cy="423021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  <a:endParaRPr lang="sv-SE" sz="2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6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87804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97" name="Grupp 96"/>
          <p:cNvGrpSpPr/>
          <p:nvPr/>
        </p:nvGrpSpPr>
        <p:grpSpPr>
          <a:xfrm>
            <a:off x="2244862" y="3910040"/>
            <a:ext cx="766668" cy="420445"/>
            <a:chOff x="7843932" y="2805358"/>
            <a:chExt cx="766668" cy="420445"/>
          </a:xfrm>
        </p:grpSpPr>
        <p:sp>
          <p:nvSpPr>
            <p:cNvPr id="9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2805358"/>
              <a:ext cx="766668" cy="420445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  <a:endParaRPr lang="sv-SE" sz="2400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91029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13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26263" y="3948812"/>
            <a:ext cx="4048570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  <a:tab pos="5038725" algn="r"/>
              </a:tabLst>
            </a:pPr>
            <a:r>
              <a:rPr lang="sv-SE" sz="2400" dirty="0" smtClean="0"/>
              <a:t> 6-10 hp 	</a:t>
            </a: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100" name="Grupp 99"/>
          <p:cNvGrpSpPr/>
          <p:nvPr/>
        </p:nvGrpSpPr>
        <p:grpSpPr>
          <a:xfrm>
            <a:off x="3474943" y="4613300"/>
            <a:ext cx="782219" cy="423021"/>
            <a:chOff x="6304381" y="2778229"/>
            <a:chExt cx="782219" cy="423021"/>
          </a:xfrm>
        </p:grpSpPr>
        <p:sp>
          <p:nvSpPr>
            <p:cNvPr id="10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2778229"/>
              <a:ext cx="782219" cy="423021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  <a:endParaRPr lang="sv-SE" sz="2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87804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03" name="Grupp 102"/>
          <p:cNvGrpSpPr/>
          <p:nvPr/>
        </p:nvGrpSpPr>
        <p:grpSpPr>
          <a:xfrm>
            <a:off x="2244862" y="4614588"/>
            <a:ext cx="766668" cy="420445"/>
            <a:chOff x="7843932" y="2805358"/>
            <a:chExt cx="766668" cy="420445"/>
          </a:xfrm>
        </p:grpSpPr>
        <p:sp>
          <p:nvSpPr>
            <p:cNvPr id="10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2805358"/>
              <a:ext cx="766668" cy="420445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105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91029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1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26263" y="4580795"/>
            <a:ext cx="3871095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</a:tabLst>
            </a:pPr>
            <a:r>
              <a:rPr lang="sv-SE" sz="2400" dirty="0" smtClean="0"/>
              <a:t>11-12 hp 	</a:t>
            </a: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grpSp>
        <p:nvGrpSpPr>
          <p:cNvPr id="107" name="Grupp 106"/>
          <p:cNvGrpSpPr/>
          <p:nvPr/>
        </p:nvGrpSpPr>
        <p:grpSpPr>
          <a:xfrm>
            <a:off x="3474943" y="5317849"/>
            <a:ext cx="782219" cy="423021"/>
            <a:chOff x="6304381" y="1940026"/>
            <a:chExt cx="782219" cy="423021"/>
          </a:xfrm>
        </p:grpSpPr>
        <p:sp>
          <p:nvSpPr>
            <p:cNvPr id="10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109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10" name="Grupp 109"/>
          <p:cNvGrpSpPr/>
          <p:nvPr/>
        </p:nvGrpSpPr>
        <p:grpSpPr>
          <a:xfrm>
            <a:off x="2244862" y="5319137"/>
            <a:ext cx="766668" cy="420445"/>
            <a:chOff x="7843932" y="1967155"/>
            <a:chExt cx="766668" cy="420445"/>
          </a:xfrm>
        </p:grpSpPr>
        <p:sp>
          <p:nvSpPr>
            <p:cNvPr id="11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17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41257" y="5373872"/>
            <a:ext cx="4982752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790700" algn="l"/>
              </a:tabLst>
            </a:pPr>
            <a:r>
              <a:rPr lang="sv-SE" sz="2400" dirty="0" smtClean="0"/>
              <a:t>13+ hp 	</a:t>
            </a:r>
            <a:r>
              <a:rPr lang="sv-SE" sz="2400" dirty="0" smtClean="0">
                <a:solidFill>
                  <a:srgbClr val="FF0000"/>
                </a:solidFill>
              </a:rPr>
              <a:t>Forslag til </a:t>
            </a:r>
            <a:r>
              <a:rPr lang="sv-SE" sz="2400" b="1" dirty="0" smtClean="0">
                <a:solidFill>
                  <a:srgbClr val="FF0000"/>
                </a:solidFill>
              </a:rPr>
              <a:t>sluttmelding</a:t>
            </a:r>
            <a:endParaRPr lang="sv-SE" sz="2400" dirty="0" smtClean="0">
              <a:solidFill>
                <a:srgbClr val="FF0000"/>
              </a:solidFill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484294" y="2881507"/>
            <a:ext cx="859008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117"/>
          <p:cNvCxnSpPr/>
          <p:nvPr/>
        </p:nvCxnSpPr>
        <p:spPr>
          <a:xfrm>
            <a:off x="647444" y="6055612"/>
            <a:ext cx="859008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582254" y="3251169"/>
            <a:ext cx="1180349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/>
              <a:t>0-5 hp</a:t>
            </a:r>
          </a:p>
        </p:txBody>
      </p:sp>
      <p:sp>
        <p:nvSpPr>
          <p:cNvPr id="106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445346" y="3218013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2207490" y="3218013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61" name="Grupp 60"/>
          <p:cNvGrpSpPr/>
          <p:nvPr/>
        </p:nvGrpSpPr>
        <p:grpSpPr>
          <a:xfrm>
            <a:off x="3474943" y="1900286"/>
            <a:ext cx="782219" cy="423021"/>
            <a:chOff x="6151981" y="712359"/>
            <a:chExt cx="782219" cy="423021"/>
          </a:xfrm>
        </p:grpSpPr>
        <p:sp>
          <p:nvSpPr>
            <p:cNvPr id="6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9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70" name="Grupp 69"/>
          <p:cNvGrpSpPr/>
          <p:nvPr/>
        </p:nvGrpSpPr>
        <p:grpSpPr>
          <a:xfrm>
            <a:off x="2244862" y="1901574"/>
            <a:ext cx="766668" cy="420445"/>
            <a:chOff x="7691532" y="739488"/>
            <a:chExt cx="766668" cy="420445"/>
          </a:xfrm>
        </p:grpSpPr>
        <p:sp>
          <p:nvSpPr>
            <p:cNvPr id="7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5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604022" y="1940346"/>
            <a:ext cx="2795154" cy="342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400" dirty="0" smtClean="0"/>
              <a:t>5+ major, 12+ hp</a:t>
            </a:r>
          </a:p>
        </p:txBody>
      </p:sp>
      <p:grpSp>
        <p:nvGrpSpPr>
          <p:cNvPr id="8" name="Grupp 7"/>
          <p:cNvGrpSpPr/>
          <p:nvPr/>
        </p:nvGrpSpPr>
        <p:grpSpPr>
          <a:xfrm>
            <a:off x="675839" y="3368775"/>
            <a:ext cx="1376896" cy="2266915"/>
            <a:chOff x="675839" y="3368775"/>
            <a:chExt cx="1376896" cy="2266915"/>
          </a:xfrm>
        </p:grpSpPr>
        <p:sp>
          <p:nvSpPr>
            <p:cNvPr id="74" name="textruta 73"/>
            <p:cNvSpPr txBox="1"/>
            <p:nvPr/>
          </p:nvSpPr>
          <p:spPr>
            <a:xfrm>
              <a:off x="702438" y="3368775"/>
              <a:ext cx="12763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Svar-</a:t>
              </a:r>
            </a:p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håndens</a:t>
              </a:r>
            </a:p>
            <a:p>
              <a:pPr algn="ctr">
                <a:tabLst>
                  <a:tab pos="2687638" algn="l"/>
                </a:tabLst>
              </a:pPr>
              <a:r>
                <a:rPr lang="sv-SE" sz="2400" b="1" dirty="0" smtClean="0"/>
                <a:t>bud</a:t>
              </a:r>
              <a:endParaRPr lang="sv-SE" sz="2400" b="1" dirty="0"/>
            </a:p>
          </p:txBody>
        </p:sp>
        <p:sp>
          <p:nvSpPr>
            <p:cNvPr id="76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675839" y="4534678"/>
              <a:ext cx="1376896" cy="11010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sz="2400" dirty="0" smtClean="0"/>
                <a:t>med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sv-SE" sz="2400" dirty="0" smtClean="0"/>
                <a:t>3+trumf- støtte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404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113" grpId="0"/>
      <p:bldP spid="116" grpId="0"/>
      <p:bldP spid="117" grpId="0"/>
      <p:bldP spid="62" grpId="0"/>
      <p:bldP spid="106" grpId="0" animBg="1"/>
      <p:bldP spid="73" grpId="0" animBg="1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14" y="207178"/>
            <a:ext cx="8642076" cy="841504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</a:rPr>
              <a:t>Åpning med 1 i minor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" y="1406991"/>
            <a:ext cx="4537493" cy="4352542"/>
          </a:xfrm>
          <a:prstGeom prst="rect">
            <a:avLst/>
          </a:prstGeom>
        </p:spPr>
      </p:pic>
      <p:sp>
        <p:nvSpPr>
          <p:cNvPr id="30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3766954" y="1385489"/>
            <a:ext cx="4771404" cy="553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Ved åpning 1 i minor gjelder:</a:t>
            </a:r>
          </a:p>
        </p:txBody>
      </p:sp>
      <p:sp>
        <p:nvSpPr>
          <p:cNvPr id="31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336500" y="2209302"/>
            <a:ext cx="5389745" cy="553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/>
              <a:t> - åpne med den </a:t>
            </a:r>
            <a:r>
              <a:rPr lang="sv-SE" b="1" dirty="0" smtClean="0"/>
              <a:t>lengste</a:t>
            </a:r>
            <a:r>
              <a:rPr lang="sv-SE" dirty="0" smtClean="0"/>
              <a:t> minoren</a:t>
            </a:r>
          </a:p>
        </p:txBody>
      </p:sp>
      <p:sp>
        <p:nvSpPr>
          <p:cNvPr id="32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953000" y="3142796"/>
            <a:ext cx="4735740" cy="714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ts val="3300"/>
              </a:lnSpc>
              <a:spcBef>
                <a:spcPts val="0"/>
              </a:spcBef>
              <a:buNone/>
            </a:pPr>
            <a:r>
              <a:rPr lang="sv-SE" dirty="0" smtClean="0"/>
              <a:t> - med to </a:t>
            </a:r>
            <a:r>
              <a:rPr lang="sv-SE" b="1" dirty="0" smtClean="0"/>
              <a:t>firekorts</a:t>
            </a:r>
            <a:r>
              <a:rPr lang="sv-SE" dirty="0" smtClean="0"/>
              <a:t> minor</a:t>
            </a:r>
            <a:br>
              <a:rPr lang="sv-SE" dirty="0" smtClean="0"/>
            </a:br>
            <a:r>
              <a:rPr lang="sv-SE" dirty="0" smtClean="0"/>
              <a:t>åpne med 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5066351" y="3490376"/>
            <a:ext cx="4490977" cy="1453946"/>
            <a:chOff x="3634715" y="3375236"/>
            <a:chExt cx="4490977" cy="1453946"/>
          </a:xfrm>
        </p:grpSpPr>
        <p:grpSp>
          <p:nvGrpSpPr>
            <p:cNvPr id="22" name="Grupp 21"/>
            <p:cNvGrpSpPr/>
            <p:nvPr/>
          </p:nvGrpSpPr>
          <p:grpSpPr>
            <a:xfrm>
              <a:off x="5509167" y="3375236"/>
              <a:ext cx="772422" cy="423019"/>
              <a:chOff x="4373095" y="-467102"/>
              <a:chExt cx="772422" cy="423019"/>
            </a:xfrm>
          </p:grpSpPr>
          <p:sp>
            <p:nvSpPr>
              <p:cNvPr id="23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373095" y="-467102"/>
                <a:ext cx="772422" cy="423019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1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4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95252" y="-367062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sp>
          <p:nvSpPr>
            <p:cNvPr id="25" name="Platshållare för innehåll 4">
              <a:extLst>
                <a:ext uri="{FF2B5EF4-FFF2-40B4-BE49-F238E27FC236}">
                  <a16:creationId xmlns:a16="http://schemas.microsoft.com/office/drawing/2014/main" id="{6A070F82-0174-4400-8559-D4C5C022F3CA}"/>
                </a:ext>
              </a:extLst>
            </p:cNvPr>
            <p:cNvSpPr txBox="1">
              <a:spLocks/>
            </p:cNvSpPr>
            <p:nvPr/>
          </p:nvSpPr>
          <p:spPr>
            <a:xfrm>
              <a:off x="3634715" y="4114374"/>
              <a:ext cx="4490977" cy="71480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8288" indent="-268288">
                <a:lnSpc>
                  <a:spcPts val="3300"/>
                </a:lnSpc>
                <a:spcBef>
                  <a:spcPts val="0"/>
                </a:spcBef>
                <a:buNone/>
              </a:pPr>
              <a:r>
                <a:rPr lang="sv-SE" dirty="0" smtClean="0"/>
                <a:t> - med to </a:t>
              </a:r>
              <a:r>
                <a:rPr lang="sv-SE" b="1" dirty="0" smtClean="0"/>
                <a:t>trekorts</a:t>
              </a:r>
              <a:r>
                <a:rPr lang="sv-SE" dirty="0" smtClean="0"/>
                <a:t> minor </a:t>
              </a:r>
              <a:br>
                <a:rPr lang="sv-SE" dirty="0" smtClean="0"/>
              </a:br>
              <a:r>
                <a:rPr lang="sv-SE" dirty="0" smtClean="0"/>
                <a:t>åpne med den beste fargen</a:t>
              </a:r>
            </a:p>
          </p:txBody>
        </p:sp>
      </p:grp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4336500" y="5633640"/>
            <a:ext cx="5569501" cy="789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sv-SE" dirty="0" smtClean="0"/>
              <a:t>I samtlige tilfeller kreves det </a:t>
            </a:r>
            <a:r>
              <a:rPr lang="sv-SE" b="1" dirty="0" smtClean="0"/>
              <a:t>12+ hp</a:t>
            </a:r>
          </a:p>
        </p:txBody>
      </p:sp>
    </p:spTree>
    <p:extLst>
      <p:ext uri="{BB962C8B-B14F-4D97-AF65-F5344CB8AC3E}">
        <p14:creationId xmlns:p14="http://schemas.microsoft.com/office/powerpoint/2010/main" val="42606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8" y="354962"/>
            <a:ext cx="9582537" cy="800334"/>
          </a:xfrm>
        </p:spPr>
        <p:txBody>
          <a:bodyPr>
            <a:no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</a:rPr>
              <a:t>Svarhåndens melding med trumfstøtte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1061693" y="4354945"/>
            <a:ext cx="234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3+ kløver, 12+ hp</a:t>
            </a:r>
            <a:endParaRPr lang="sv-SE" sz="2400" b="1" dirty="0"/>
          </a:p>
        </p:txBody>
      </p:sp>
      <p:sp>
        <p:nvSpPr>
          <p:cNvPr id="47" name="textruta 46"/>
          <p:cNvSpPr txBox="1"/>
          <p:nvPr/>
        </p:nvSpPr>
        <p:spPr>
          <a:xfrm>
            <a:off x="871203" y="1849812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6807946" y="1849812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6734010" y="4402764"/>
            <a:ext cx="2445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5+ kløver, 6-10 hp</a:t>
            </a:r>
            <a:endParaRPr lang="sv-SE" sz="2400" b="1" dirty="0"/>
          </a:p>
        </p:txBody>
      </p:sp>
      <p:grpSp>
        <p:nvGrpSpPr>
          <p:cNvPr id="40" name="Grupp 10"/>
          <p:cNvGrpSpPr>
            <a:grpSpLocks/>
          </p:cNvGrpSpPr>
          <p:nvPr/>
        </p:nvGrpSpPr>
        <p:grpSpPr bwMode="auto">
          <a:xfrm>
            <a:off x="1416157" y="2712989"/>
            <a:ext cx="1262018" cy="1570303"/>
            <a:chOff x="1208584" y="1916832"/>
            <a:chExt cx="1261754" cy="1570834"/>
          </a:xfrm>
        </p:grpSpPr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90449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AJ84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9653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KQ9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42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3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3" name="Grupp 10"/>
          <p:cNvGrpSpPr>
            <a:grpSpLocks/>
          </p:cNvGrpSpPr>
          <p:nvPr/>
        </p:nvGrpSpPr>
        <p:grpSpPr bwMode="auto">
          <a:xfrm>
            <a:off x="7108157" y="2712989"/>
            <a:ext cx="1459187" cy="1570303"/>
            <a:chOff x="1208584" y="1916832"/>
            <a:chExt cx="1458883" cy="1570834"/>
          </a:xfrm>
        </p:grpSpPr>
        <p:sp>
          <p:nvSpPr>
            <p:cNvPr id="5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87578" cy="157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AT832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4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5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6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7" name="Freeform 23" descr="90 %"/>
              <p:cNvSpPr>
                <a:spLocks/>
              </p:cNvSpPr>
              <p:nvPr/>
            </p:nvSpPr>
            <p:spPr bwMode="ltGray">
              <a:xfrm>
                <a:off x="854075" y="2834898"/>
                <a:ext cx="303090" cy="290279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61" name="Grupp 60"/>
          <p:cNvGrpSpPr/>
          <p:nvPr/>
        </p:nvGrpSpPr>
        <p:grpSpPr>
          <a:xfrm>
            <a:off x="3809045" y="3066633"/>
            <a:ext cx="772422" cy="423019"/>
            <a:chOff x="4741918" y="720827"/>
            <a:chExt cx="772422" cy="423019"/>
          </a:xfrm>
        </p:grpSpPr>
        <p:sp>
          <p:nvSpPr>
            <p:cNvPr id="6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741918" y="720827"/>
              <a:ext cx="772422" cy="423019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1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9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31277" y="823996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70" name="Grupp 69"/>
          <p:cNvGrpSpPr/>
          <p:nvPr/>
        </p:nvGrpSpPr>
        <p:grpSpPr>
          <a:xfrm>
            <a:off x="5005154" y="3082030"/>
            <a:ext cx="772422" cy="423019"/>
            <a:chOff x="4894318" y="2786697"/>
            <a:chExt cx="772422" cy="423019"/>
          </a:xfrm>
        </p:grpSpPr>
        <p:sp>
          <p:nvSpPr>
            <p:cNvPr id="7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2786697"/>
              <a:ext cx="772422" cy="423019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2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2889866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777398" y="3684868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58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702436" y="4888956"/>
            <a:ext cx="2343787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400" b="1" dirty="0" smtClean="0">
                <a:solidFill>
                  <a:srgbClr val="CC6600"/>
                </a:solidFill>
              </a:rPr>
              <a:t>Invitt</a:t>
            </a:r>
            <a:r>
              <a:rPr lang="sv-SE" sz="2400" dirty="0" smtClean="0">
                <a:solidFill>
                  <a:srgbClr val="CC6600"/>
                </a:solidFill>
              </a:rPr>
              <a:t> til utgang</a:t>
            </a:r>
          </a:p>
        </p:txBody>
      </p:sp>
      <p:sp>
        <p:nvSpPr>
          <p:cNvPr id="59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695463" y="4926278"/>
            <a:ext cx="3049219" cy="441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  <a:tabLst>
                <a:tab pos="1881188" algn="l"/>
              </a:tabLst>
            </a:pPr>
            <a:r>
              <a:rPr lang="sv-SE" sz="2000" dirty="0" smtClean="0"/>
              <a:t>Den samlede styrken holder ikke til utgang</a:t>
            </a:r>
          </a:p>
        </p:txBody>
      </p:sp>
    </p:spTree>
    <p:extLst>
      <p:ext uri="{BB962C8B-B14F-4D97-AF65-F5344CB8AC3E}">
        <p14:creationId xmlns:p14="http://schemas.microsoft.com/office/powerpoint/2010/main" val="722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6" grpId="0"/>
      <p:bldP spid="73" grpId="0" animBg="1"/>
      <p:bldP spid="58" grpId="0"/>
      <p:bldP spid="59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3750</TotalTime>
  <Words>429</Words>
  <Application>Microsoft Office PowerPoint</Application>
  <PresentationFormat>A4 (210 x 297 mm)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20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Tahoma</vt:lpstr>
      <vt:lpstr>Wingdings</vt:lpstr>
      <vt:lpstr>Office-tema</vt:lpstr>
      <vt:lpstr>PowerPoint-presentasjon</vt:lpstr>
      <vt:lpstr>Fargemarkeringer i PP-materialet</vt:lpstr>
      <vt:lpstr>Tid for meldinger</vt:lpstr>
      <vt:lpstr>Åpning - 1 i major</vt:lpstr>
      <vt:lpstr>Svarhåndens melding med trumfstøtte</vt:lpstr>
      <vt:lpstr>Svarhåndens melding - flere eksempler</vt:lpstr>
      <vt:lpstr>Åpning 1 i major og svarhåndens melding med trumfstøtte</vt:lpstr>
      <vt:lpstr>Åpning med 1 i minor</vt:lpstr>
      <vt:lpstr>Svarhåndens melding med trumfstøtte</vt:lpstr>
      <vt:lpstr>Åpning 1 i minor og svarhåndens  melding med trumfstøtte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237</cp:revision>
  <cp:lastPrinted>2018-01-03T21:47:54Z</cp:lastPrinted>
  <dcterms:created xsi:type="dcterms:W3CDTF">2017-05-29T10:48:30Z</dcterms:created>
  <dcterms:modified xsi:type="dcterms:W3CDTF">2018-08-24T08:54:28Z</dcterms:modified>
</cp:coreProperties>
</file>